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8" r:id="rId2"/>
    <p:sldId id="259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9" r:id="rId15"/>
    <p:sldId id="261" r:id="rId16"/>
    <p:sldId id="297" r:id="rId17"/>
    <p:sldId id="300" r:id="rId18"/>
    <p:sldId id="301" r:id="rId19"/>
    <p:sldId id="298" r:id="rId20"/>
    <p:sldId id="302" r:id="rId21"/>
    <p:sldId id="299" r:id="rId22"/>
    <p:sldId id="303" r:id="rId23"/>
    <p:sldId id="304" r:id="rId24"/>
    <p:sldId id="305" r:id="rId25"/>
    <p:sldId id="306" r:id="rId26"/>
    <p:sldId id="262" r:id="rId27"/>
    <p:sldId id="307" r:id="rId28"/>
    <p:sldId id="263" r:id="rId29"/>
    <p:sldId id="264" r:id="rId30"/>
    <p:sldId id="265" r:id="rId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D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Stile con tema 2 - Color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50"/>
    <p:restoredTop sz="94307"/>
  </p:normalViewPr>
  <p:slideViewPr>
    <p:cSldViewPr snapToGrid="0">
      <p:cViewPr varScale="1">
        <p:scale>
          <a:sx n="84" d="100"/>
          <a:sy n="84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b="1" dirty="0">
                <a:solidFill>
                  <a:schemeClr val="bg1"/>
                </a:solidFill>
                <a:latin typeface="+mj-lt"/>
              </a:rPr>
              <a:t>Suddivisione campioni MNIST/F-MNIST</a:t>
            </a:r>
          </a:p>
        </c:rich>
      </c:tx>
      <c:layout>
        <c:manualLayout>
          <c:xMode val="edge"/>
          <c:yMode val="edge"/>
          <c:x val="0.21283460821337835"/>
          <c:y val="8.4646555509516261E-2"/>
        </c:manualLayout>
      </c:layout>
      <c:overlay val="0"/>
      <c:spPr>
        <a:solidFill>
          <a:schemeClr val="bg1">
            <a:alpha val="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Num Campioni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BFD-2D43-B7D7-113E5F7C8E54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42D-A440-AF23-9794379476F7}"/>
              </c:ext>
            </c:extLst>
          </c:dPt>
          <c:dLbls>
            <c:spPr>
              <a:noFill/>
              <a:ln w="317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+mj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Foglio1!$A$2:$A$3</c:f>
              <c:strCache>
                <c:ptCount val="2"/>
                <c:pt idx="0">
                  <c:v>Set di Train</c:v>
                </c:pt>
                <c:pt idx="1">
                  <c:v>Set di Test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60000</c:v>
                </c:pt>
                <c:pt idx="1">
                  <c:v>10000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2D-A440-AF23-9794379476F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869847519146144"/>
          <c:y val="0.86657173374344809"/>
          <c:w val="0.65139588615516875"/>
          <c:h val="7.33435561556675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bg1"/>
              </a:solidFill>
              <a:latin typeface="+mj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 b="1" dirty="0">
                <a:solidFill>
                  <a:schemeClr val="tx1"/>
                </a:solidFill>
                <a:latin typeface="+mj-lt"/>
              </a:rPr>
              <a:t>Suddivisione campioni MNIST/F-MNIST</a:t>
            </a:r>
          </a:p>
        </c:rich>
      </c:tx>
      <c:layout>
        <c:manualLayout>
          <c:xMode val="edge"/>
          <c:yMode val="edge"/>
          <c:x val="0.21283460821337835"/>
          <c:y val="8.4646555509516261E-2"/>
        </c:manualLayout>
      </c:layout>
      <c:overlay val="0"/>
      <c:spPr>
        <a:solidFill>
          <a:schemeClr val="bg1">
            <a:alpha val="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Num Campioni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9F2-294A-913F-E2AD52096505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42D-A440-AF23-9794379476F7}"/>
              </c:ext>
            </c:extLst>
          </c:dPt>
          <c:dLbls>
            <c:spPr>
              <a:noFill/>
              <a:ln w="317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Foglio1!$A$2:$A$3</c:f>
              <c:strCache>
                <c:ptCount val="2"/>
                <c:pt idx="0">
                  <c:v>Set di Train</c:v>
                </c:pt>
                <c:pt idx="1">
                  <c:v>Set di Test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60000</c:v>
                </c:pt>
                <c:pt idx="1">
                  <c:v>10000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2D-A440-AF23-9794379476F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869847519146144"/>
          <c:y val="0.86657173374344809"/>
          <c:w val="0.65139588615516875"/>
          <c:h val="7.33435561556675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j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MNIST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Foglio1!$A$2:$A$6</c:f>
              <c:strCache>
                <c:ptCount val="5"/>
                <c:pt idx="0">
                  <c:v>KNN</c:v>
                </c:pt>
                <c:pt idx="1">
                  <c:v>Alberi decisionali</c:v>
                </c:pt>
                <c:pt idx="2">
                  <c:v>Foreste Randomiche</c:v>
                </c:pt>
                <c:pt idx="3">
                  <c:v>SVM</c:v>
                </c:pt>
                <c:pt idx="4">
                  <c:v>Percettrone multinastro</c:v>
                </c:pt>
              </c:strCache>
            </c:strRef>
          </c:cat>
          <c:val>
            <c:numRef>
              <c:f>Foglio1!$B$2:$B$6</c:f>
              <c:numCache>
                <c:formatCode>General</c:formatCode>
                <c:ptCount val="5"/>
                <c:pt idx="0">
                  <c:v>97</c:v>
                </c:pt>
                <c:pt idx="1">
                  <c:v>89</c:v>
                </c:pt>
                <c:pt idx="2">
                  <c:v>96</c:v>
                </c:pt>
                <c:pt idx="3">
                  <c:v>98</c:v>
                </c:pt>
                <c:pt idx="4">
                  <c:v>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14-254E-B61F-ED72A6B720E9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F-MNIST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Foglio1!$A$2:$A$6</c:f>
              <c:strCache>
                <c:ptCount val="5"/>
                <c:pt idx="0">
                  <c:v>KNN</c:v>
                </c:pt>
                <c:pt idx="1">
                  <c:v>Alberi decisionali</c:v>
                </c:pt>
                <c:pt idx="2">
                  <c:v>Foreste Randomiche</c:v>
                </c:pt>
                <c:pt idx="3">
                  <c:v>SVM</c:v>
                </c:pt>
                <c:pt idx="4">
                  <c:v>Percettrone multinastro</c:v>
                </c:pt>
              </c:strCache>
            </c:strRef>
          </c:cat>
          <c:val>
            <c:numRef>
              <c:f>Foglio1!$C$2:$C$6</c:f>
              <c:numCache>
                <c:formatCode>General</c:formatCode>
                <c:ptCount val="5"/>
                <c:pt idx="0">
                  <c:v>86</c:v>
                </c:pt>
                <c:pt idx="1">
                  <c:v>81</c:v>
                </c:pt>
                <c:pt idx="2">
                  <c:v>87</c:v>
                </c:pt>
                <c:pt idx="3">
                  <c:v>90</c:v>
                </c:pt>
                <c:pt idx="4">
                  <c:v>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14-254E-B61F-ED72A6B720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3854687"/>
        <c:axId val="930799919"/>
      </c:barChart>
      <c:catAx>
        <c:axId val="893854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endParaRPr lang="it-IT"/>
          </a:p>
        </c:txPr>
        <c:crossAx val="930799919"/>
        <c:crosses val="autoZero"/>
        <c:auto val="1"/>
        <c:lblAlgn val="ctr"/>
        <c:lblOffset val="100"/>
        <c:noMultiLvlLbl val="0"/>
      </c:catAx>
      <c:valAx>
        <c:axId val="930799919"/>
        <c:scaling>
          <c:orientation val="minMax"/>
          <c:max val="100"/>
        </c:scaling>
        <c:delete val="0"/>
        <c:axPos val="l"/>
        <c:majorGridlines>
          <c:spPr>
            <a:ln w="19050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endParaRPr lang="it-IT"/>
          </a:p>
        </c:txPr>
        <c:crossAx val="893854687"/>
        <c:crosses val="autoZero"/>
        <c:crossBetween val="between"/>
      </c:valAx>
      <c:spPr>
        <a:noFill/>
        <a:ln w="38100">
          <a:solidFill>
            <a:schemeClr val="bg1"/>
          </a:solidFill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j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0861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Shape 3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Inserisci in questa slide riassuntiva gli screenshot delle parti salienti della tua presentazione. In questo modo, chi ti ascolta avrà una panoramica completa del tuo lavoro di tesi.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3406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03888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63238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15802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38928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681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6312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20329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mailto:fpecorelli@unisa.it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mailto:fpecorelli@unisa.it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"/>
          <p:cNvSpPr txBox="1">
            <a:spLocks noGrp="1"/>
          </p:cNvSpPr>
          <p:nvPr>
            <p:ph type="body" sz="quarter" idx="21"/>
          </p:nvPr>
        </p:nvSpPr>
        <p:spPr>
          <a:xfrm>
            <a:off x="698500" y="5105400"/>
            <a:ext cx="11607800" cy="1456399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12" name="Titolo Testo"/>
          <p:cNvSpPr txBox="1">
            <a:spLocks noGrp="1"/>
          </p:cNvSpPr>
          <p:nvPr>
            <p:ph type="title"/>
          </p:nvPr>
        </p:nvSpPr>
        <p:spPr>
          <a:xfrm>
            <a:off x="698500" y="1854200"/>
            <a:ext cx="11609059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Titolo Testo</a:t>
            </a:r>
          </a:p>
        </p:txBody>
      </p:sp>
      <p:sp>
        <p:nvSpPr>
          <p:cNvPr id="13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8657487"/>
            <a:ext cx="11607801" cy="461062"/>
          </a:xfrm>
          <a:prstGeom prst="rect">
            <a:avLst/>
          </a:prstGeom>
        </p:spPr>
        <p:txBody>
          <a:bodyPr numCol="1" spcCol="38100" anchor="b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7400" y="8237678"/>
            <a:ext cx="1270000" cy="1270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698500" y="3568700"/>
            <a:ext cx="11607800" cy="2617790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1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ttangolo"/>
          <p:cNvSpPr txBox="1">
            <a:spLocks noGrp="1"/>
          </p:cNvSpPr>
          <p:nvPr>
            <p:ph type="body" idx="21"/>
          </p:nvPr>
        </p:nvSpPr>
        <p:spPr>
          <a:xfrm>
            <a:off x="698500" y="999064"/>
            <a:ext cx="11607800" cy="5210917"/>
          </a:xfrm>
          <a:prstGeom prst="rect">
            <a:avLst/>
          </a:prstGeom>
        </p:spPr>
        <p:txBody>
          <a:bodyPr numCol="1" spcCol="38100" anchor="b">
            <a:noAutofit/>
          </a:bodyPr>
          <a:lstStyle/>
          <a:p>
            <a:endParaRPr/>
          </a:p>
        </p:txBody>
      </p:sp>
      <p:sp>
        <p:nvSpPr>
          <p:cNvPr id="123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6209979"/>
            <a:ext cx="11607800" cy="671805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2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ttangolo"/>
          <p:cNvSpPr txBox="1">
            <a:spLocks noGrp="1"/>
          </p:cNvSpPr>
          <p:nvPr>
            <p:ph type="body" sz="half" idx="2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132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219200" y="6426200"/>
            <a:ext cx="11049000" cy="461060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3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Immagine"/>
          <p:cNvSpPr>
            <a:spLocks noGrp="1"/>
          </p:cNvSpPr>
          <p:nvPr>
            <p:ph type="pic" idx="21"/>
          </p:nvPr>
        </p:nvSpPr>
        <p:spPr>
          <a:xfrm>
            <a:off x="-2082800" y="687557"/>
            <a:ext cx="11165190" cy="837389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1" name="Immagine"/>
          <p:cNvSpPr>
            <a:spLocks noGrp="1"/>
          </p:cNvSpPr>
          <p:nvPr>
            <p:ph type="pic" sz="half" idx="22"/>
          </p:nvPr>
        </p:nvSpPr>
        <p:spPr>
          <a:xfrm>
            <a:off x="6597650" y="292100"/>
            <a:ext cx="5740400" cy="459232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2" name="Immagine"/>
          <p:cNvSpPr>
            <a:spLocks noGrp="1"/>
          </p:cNvSpPr>
          <p:nvPr>
            <p:ph type="pic" idx="23"/>
          </p:nvPr>
        </p:nvSpPr>
        <p:spPr>
          <a:xfrm>
            <a:off x="4984750" y="2749550"/>
            <a:ext cx="7937501" cy="9238276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mmagine"/>
          <p:cNvSpPr>
            <a:spLocks noGrp="1"/>
          </p:cNvSpPr>
          <p:nvPr>
            <p:ph type="pic" idx="21"/>
          </p:nvPr>
        </p:nvSpPr>
        <p:spPr>
          <a:xfrm>
            <a:off x="-1016000" y="-1054100"/>
            <a:ext cx="14427202" cy="1154176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51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7400" y="8237678"/>
            <a:ext cx="1270000" cy="1270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sottotitol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olo Testo"/>
          <p:cNvSpPr txBox="1"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>
            <a:lvl1pPr algn="ctr" defTabSz="584200">
              <a:lnSpc>
                <a:spcPct val="100000"/>
              </a:lnSpc>
              <a:defRPr sz="7200" b="0" cap="all" spc="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Titolo Testo</a:t>
            </a:r>
          </a:p>
        </p:txBody>
      </p:sp>
      <p:sp>
        <p:nvSpPr>
          <p:cNvPr id="166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67" name="Numero diapositiva"/>
          <p:cNvSpPr>
            <a:spLocks noGrp="1"/>
          </p:cNvSpPr>
          <p:nvPr>
            <p:ph type="sldNum" sz="quarter" idx="2"/>
          </p:nvPr>
        </p:nvSpPr>
        <p:spPr>
          <a:xfrm>
            <a:off x="5861050" y="8356600"/>
            <a:ext cx="1270000" cy="1270000"/>
          </a:xfrm>
          <a:prstGeom prst="line">
            <a:avLst/>
          </a:prstGeom>
        </p:spPr>
        <p:txBody>
          <a:bodyPr/>
          <a:lstStyle>
            <a:lvl1pPr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titolo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" name="Rettangolo"/>
          <p:cNvSpPr/>
          <p:nvPr/>
        </p:nvSpPr>
        <p:spPr>
          <a:xfrm>
            <a:off x="-6928" y="1888"/>
            <a:ext cx="13018657" cy="4876805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4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490" y="149170"/>
            <a:ext cx="2208781" cy="1063531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fpecorelli@unisa.it…"/>
          <p:cNvSpPr txBox="1"/>
          <p:nvPr/>
        </p:nvSpPr>
        <p:spPr>
          <a:xfrm>
            <a:off x="708161" y="8560997"/>
            <a:ext cx="473501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 u="sng">
                <a:solidFill>
                  <a:srgbClr val="0432FF"/>
                </a:solidFill>
                <a:uFill>
                  <a:solidFill>
                    <a:srgbClr val="0432FF"/>
                  </a:solidFill>
                </a:uFill>
              </a:defRPr>
            </a:pPr>
            <a:r>
              <a:rPr>
                <a:hlinkClick r:id="rId4"/>
              </a:rPr>
              <a:t>fpecorelli@unisa.it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https://fabiano-pecorelli.github.io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@FabianoPecorel1</a:t>
            </a:r>
          </a:p>
        </p:txBody>
      </p:sp>
      <p:sp>
        <p:nvSpPr>
          <p:cNvPr id="26" name="Forma"/>
          <p:cNvSpPr/>
          <p:nvPr/>
        </p:nvSpPr>
        <p:spPr>
          <a:xfrm>
            <a:off x="285325" y="8702940"/>
            <a:ext cx="254004" cy="16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" name="Forma"/>
          <p:cNvSpPr/>
          <p:nvPr/>
        </p:nvSpPr>
        <p:spPr>
          <a:xfrm>
            <a:off x="285325" y="8961048"/>
            <a:ext cx="254004" cy="254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8" name="image3.png" descr="image3.png"/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285325" y="9315094"/>
            <a:ext cx="254004" cy="254003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Conference name…"/>
          <p:cNvSpPr txBox="1"/>
          <p:nvPr/>
        </p:nvSpPr>
        <p:spPr>
          <a:xfrm>
            <a:off x="7877533" y="8560997"/>
            <a:ext cx="4735016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br/>
            <a:r>
              <a:t>Conference name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Venue, year</a:t>
            </a:r>
          </a:p>
        </p:txBody>
      </p:sp>
      <p:sp>
        <p:nvSpPr>
          <p:cNvPr id="30" name="Introduction &amp; Background"/>
          <p:cNvSpPr txBox="1"/>
          <p:nvPr/>
        </p:nvSpPr>
        <p:spPr>
          <a:xfrm>
            <a:off x="237473" y="3712259"/>
            <a:ext cx="1160906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FFFFF"/>
                </a:solidFill>
              </a:defRPr>
            </a:lvl1pPr>
          </a:lstStyle>
          <a:p>
            <a:r>
              <a:t>Introduction &amp; Background</a:t>
            </a:r>
          </a:p>
        </p:txBody>
      </p:sp>
      <p:sp>
        <p:nvSpPr>
          <p:cNvPr id="3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zione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9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0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490" y="149170"/>
            <a:ext cx="2208781" cy="106353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fpecorelli@unisa.it…"/>
          <p:cNvSpPr txBox="1"/>
          <p:nvPr/>
        </p:nvSpPr>
        <p:spPr>
          <a:xfrm>
            <a:off x="708161" y="8560997"/>
            <a:ext cx="473501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 u="sng">
                <a:solidFill>
                  <a:srgbClr val="0432FF"/>
                </a:solidFill>
                <a:uFill>
                  <a:solidFill>
                    <a:srgbClr val="0432FF"/>
                  </a:solidFill>
                </a:uFill>
              </a:defRPr>
            </a:pPr>
            <a:r>
              <a:rPr>
                <a:hlinkClick r:id="rId4"/>
              </a:rPr>
              <a:t>fpecorelli@unisa.it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https://fabiano-pecorelli.github.io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@FabianoPecorel1</a:t>
            </a:r>
          </a:p>
        </p:txBody>
      </p:sp>
      <p:sp>
        <p:nvSpPr>
          <p:cNvPr id="42" name="Forma"/>
          <p:cNvSpPr/>
          <p:nvPr/>
        </p:nvSpPr>
        <p:spPr>
          <a:xfrm>
            <a:off x="285325" y="8702940"/>
            <a:ext cx="254004" cy="16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3" name="Forma"/>
          <p:cNvSpPr/>
          <p:nvPr/>
        </p:nvSpPr>
        <p:spPr>
          <a:xfrm>
            <a:off x="285325" y="8961048"/>
            <a:ext cx="254004" cy="254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4" name="image3.png" descr="image3.png"/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285325" y="9315094"/>
            <a:ext cx="254004" cy="254003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Conference name…"/>
          <p:cNvSpPr txBox="1"/>
          <p:nvPr/>
        </p:nvSpPr>
        <p:spPr>
          <a:xfrm>
            <a:off x="7877533" y="8560997"/>
            <a:ext cx="4735016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br/>
            <a:r>
              <a:t>Conference name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Venue, 2021</a:t>
            </a:r>
          </a:p>
        </p:txBody>
      </p:sp>
      <p:sp>
        <p:nvSpPr>
          <p:cNvPr id="46" name="Introduction &amp; Background"/>
          <p:cNvSpPr txBox="1"/>
          <p:nvPr/>
        </p:nvSpPr>
        <p:spPr>
          <a:xfrm>
            <a:off x="118111" y="410702"/>
            <a:ext cx="11609059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Introduction &amp; Background</a:t>
            </a:r>
          </a:p>
        </p:txBody>
      </p:sp>
      <p:sp>
        <p:nvSpPr>
          <p:cNvPr id="4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Immagine"/>
          <p:cNvSpPr>
            <a:spLocks noGrp="1"/>
          </p:cNvSpPr>
          <p:nvPr>
            <p:ph type="pic" idx="21"/>
          </p:nvPr>
        </p:nvSpPr>
        <p:spPr>
          <a:xfrm>
            <a:off x="-376767" y="-915894"/>
            <a:ext cx="17835653" cy="10682194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55" name="Rettangolo"/>
          <p:cNvSpPr txBox="1">
            <a:spLocks noGrp="1"/>
          </p:cNvSpPr>
          <p:nvPr>
            <p:ph type="body" sz="quarter" idx="22"/>
          </p:nvPr>
        </p:nvSpPr>
        <p:spPr>
          <a:xfrm>
            <a:off x="698500" y="8432800"/>
            <a:ext cx="11607800" cy="689769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56" name="Titolo Testo"/>
          <p:cNvSpPr txBox="1">
            <a:spLocks noGrp="1"/>
          </p:cNvSpPr>
          <p:nvPr>
            <p:ph type="title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Titolo Testo</a:t>
            </a:r>
          </a:p>
        </p:txBody>
      </p:sp>
      <p:sp>
        <p:nvSpPr>
          <p:cNvPr id="5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571500"/>
            <a:ext cx="11607801" cy="461060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8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3944" y="8237678"/>
            <a:ext cx="1270001" cy="1270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magine"/>
          <p:cNvSpPr>
            <a:spLocks noGrp="1"/>
          </p:cNvSpPr>
          <p:nvPr>
            <p:ph type="pic" idx="21"/>
          </p:nvPr>
        </p:nvSpPr>
        <p:spPr>
          <a:xfrm>
            <a:off x="5319128" y="495298"/>
            <a:ext cx="7543803" cy="878006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6" name="Titolo Testo"/>
          <p:cNvSpPr txBox="1">
            <a:spLocks noGrp="1"/>
          </p:cNvSpPr>
          <p:nvPr>
            <p:ph type="title"/>
          </p:nvPr>
        </p:nvSpPr>
        <p:spPr>
          <a:xfrm>
            <a:off x="698500" y="692533"/>
            <a:ext cx="5105400" cy="4387468"/>
          </a:xfrm>
          <a:prstGeom prst="rect">
            <a:avLst/>
          </a:prstGeom>
        </p:spPr>
        <p:txBody>
          <a:bodyPr anchor="b"/>
          <a:lstStyle/>
          <a:p>
            <a:r>
              <a:t>Titolo Testo</a:t>
            </a:r>
          </a:p>
        </p:txBody>
      </p:sp>
      <p:sp>
        <p:nvSpPr>
          <p:cNvPr id="6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 numCol="1" spcCol="38100"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ttangol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76" name="Titolo Testo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7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1412977"/>
            <a:ext cx="11607801" cy="671805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orpo livello un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6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magine"/>
          <p:cNvSpPr>
            <a:spLocks noGrp="1"/>
          </p:cNvSpPr>
          <p:nvPr>
            <p:ph type="pic" idx="21"/>
          </p:nvPr>
        </p:nvSpPr>
        <p:spPr>
          <a:xfrm>
            <a:off x="6172200" y="596900"/>
            <a:ext cx="6448427" cy="859790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94" name="Rettangolo"/>
          <p:cNvSpPr txBox="1">
            <a:spLocks noGrp="1"/>
          </p:cNvSpPr>
          <p:nvPr>
            <p:ph type="body" sz="half" idx="22"/>
          </p:nvPr>
        </p:nvSpPr>
        <p:spPr>
          <a:xfrm>
            <a:off x="698500" y="3480196"/>
            <a:ext cx="5105400" cy="5593163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95" name="Titolo Testo"/>
          <p:cNvSpPr txBox="1">
            <a:spLocks noGrp="1"/>
          </p:cNvSpPr>
          <p:nvPr>
            <p:ph type="title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96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1412977"/>
            <a:ext cx="5105400" cy="671805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9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ttangol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105" name="Titolo Testo"/>
          <p:cNvSpPr txBox="1">
            <a:spLocks noGrp="1"/>
          </p:cNvSpPr>
          <p:nvPr>
            <p:ph type="title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106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1409700"/>
            <a:ext cx="11607801" cy="671803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0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rpo livello uno…"/>
          <p:cNvSpPr txBox="1">
            <a:spLocks noGrp="1"/>
          </p:cNvSpPr>
          <p:nvPr>
            <p:ph type="body" idx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2" spcCol="589358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" name="Titolo Testo"/>
          <p:cNvSpPr txBox="1">
            <a:spLocks noGrp="1"/>
          </p:cNvSpPr>
          <p:nvPr>
            <p:ph type="title"/>
          </p:nvPr>
        </p:nvSpPr>
        <p:spPr>
          <a:xfrm>
            <a:off x="1948462" y="1950720"/>
            <a:ext cx="10403841" cy="1008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Titolo Testo</a:t>
            </a:r>
          </a:p>
        </p:txBody>
      </p:sp>
      <p:sp>
        <p:nvSpPr>
          <p:cNvPr id="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4012" y="8237678"/>
            <a:ext cx="1270001" cy="1270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3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381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762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143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524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1905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286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2667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048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3429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email@studenti.unisa.it" TargetMode="External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hyperlink" Target="mailto:s.biddau@studenti.unisa.it" TargetMode="Externa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"/><Relationship Id="rId11" Type="http://schemas.openxmlformats.org/officeDocument/2006/relationships/image" Target="../media/image7.png"/><Relationship Id="rId5" Type="http://schemas.openxmlformats.org/officeDocument/2006/relationships/image" Target="../media/image5.tif"/><Relationship Id="rId10" Type="http://schemas.openxmlformats.org/officeDocument/2006/relationships/hyperlink" Target="https://www.linkedin.com/in/stefano-biddau-669149214/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github.com/stefanBid" TargetMode="External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7.png"/><Relationship Id="rId7" Type="http://schemas.openxmlformats.org/officeDocument/2006/relationships/hyperlink" Target="https://www.linkedin.com/in/stefano-biddau-669149214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stefanBid" TargetMode="External"/><Relationship Id="rId5" Type="http://schemas.openxmlformats.org/officeDocument/2006/relationships/hyperlink" Target="mailto:email@studenti.unisa.it" TargetMode="External"/><Relationship Id="rId10" Type="http://schemas.openxmlformats.org/officeDocument/2006/relationships/image" Target="../media/image10.png"/><Relationship Id="rId4" Type="http://schemas.openxmlformats.org/officeDocument/2006/relationships/hyperlink" Target="mailto:s.biddau@studenti.unisa.it" TargetMode="External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tefanBid" TargetMode="External"/><Relationship Id="rId3" Type="http://schemas.openxmlformats.org/officeDocument/2006/relationships/image" Target="../media/image2.png"/><Relationship Id="rId7" Type="http://schemas.openxmlformats.org/officeDocument/2006/relationships/hyperlink" Target="mailto:email@studenti.unisa.it" TargetMode="Externa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s.biddau@studenti.unisa.it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28.jpeg"/><Relationship Id="rId10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hyperlink" Target="https://www.linkedin.com/in/stefano-biddau-669149214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mailto:email@studenti.unisa.it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23.png"/><Relationship Id="rId7" Type="http://schemas.openxmlformats.org/officeDocument/2006/relationships/hyperlink" Target="mailto:s.biddau@studenti.unisa.it" TargetMode="Externa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7.png"/><Relationship Id="rId5" Type="http://schemas.openxmlformats.org/officeDocument/2006/relationships/image" Target="../media/image28.jpeg"/><Relationship Id="rId10" Type="http://schemas.openxmlformats.org/officeDocument/2006/relationships/hyperlink" Target="https://www.linkedin.com/in/stefano-biddau-669149214/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github.com/stefanBid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12" Type="http://schemas.openxmlformats.org/officeDocument/2006/relationships/hyperlink" Target="https://www.linkedin.com/in/stefano-biddau-669149214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hyperlink" Target="https://github.com/stefanBid" TargetMode="External"/><Relationship Id="rId5" Type="http://schemas.openxmlformats.org/officeDocument/2006/relationships/image" Target="../media/image29.png"/><Relationship Id="rId15" Type="http://schemas.openxmlformats.org/officeDocument/2006/relationships/image" Target="../media/image10.png"/><Relationship Id="rId10" Type="http://schemas.openxmlformats.org/officeDocument/2006/relationships/hyperlink" Target="mailto:email@studenti.unisa.it" TargetMode="External"/><Relationship Id="rId4" Type="http://schemas.openxmlformats.org/officeDocument/2006/relationships/image" Target="../media/image22.png"/><Relationship Id="rId9" Type="http://schemas.openxmlformats.org/officeDocument/2006/relationships/hyperlink" Target="mailto:s.biddau@studenti.unisa.it" TargetMode="External"/><Relationship Id="rId1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png"/><Relationship Id="rId7" Type="http://schemas.openxmlformats.org/officeDocument/2006/relationships/hyperlink" Target="https://www.linkedin.com/in/stefano-biddau-669149214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stefanBid" TargetMode="External"/><Relationship Id="rId5" Type="http://schemas.openxmlformats.org/officeDocument/2006/relationships/hyperlink" Target="mailto:email@studenti.unisa.it" TargetMode="External"/><Relationship Id="rId10" Type="http://schemas.openxmlformats.org/officeDocument/2006/relationships/image" Target="../media/image10.png"/><Relationship Id="rId4" Type="http://schemas.openxmlformats.org/officeDocument/2006/relationships/hyperlink" Target="mailto:s.biddau@studenti.unisa.it" TargetMode="External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stefano-biddau-669149214/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s://github.com/stefanBid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11" Type="http://schemas.openxmlformats.org/officeDocument/2006/relationships/image" Target="../media/image10.png"/><Relationship Id="rId5" Type="http://schemas.openxmlformats.org/officeDocument/2006/relationships/hyperlink" Target="mailto:s.biddau@studenti.unisa.it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34.pn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tefanBid" TargetMode="External"/><Relationship Id="rId3" Type="http://schemas.openxmlformats.org/officeDocument/2006/relationships/image" Target="../media/image33.png"/><Relationship Id="rId7" Type="http://schemas.openxmlformats.org/officeDocument/2006/relationships/hyperlink" Target="mailto:email@studenti.unisa.it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s.biddau@studenti.unisa.it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35.png"/><Relationship Id="rId10" Type="http://schemas.openxmlformats.org/officeDocument/2006/relationships/image" Target="../media/image7.png"/><Relationship Id="rId4" Type="http://schemas.openxmlformats.org/officeDocument/2006/relationships/image" Target="../media/image34.png"/><Relationship Id="rId9" Type="http://schemas.openxmlformats.org/officeDocument/2006/relationships/hyperlink" Target="https://www.linkedin.com/in/stefano-biddau-669149214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stefano-biddau-669149214/" TargetMode="External"/><Relationship Id="rId3" Type="http://schemas.openxmlformats.org/officeDocument/2006/relationships/image" Target="../media/image34.png"/><Relationship Id="rId7" Type="http://schemas.openxmlformats.org/officeDocument/2006/relationships/hyperlink" Target="https://github.com/stefanBid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11" Type="http://schemas.openxmlformats.org/officeDocument/2006/relationships/image" Target="../media/image10.png"/><Relationship Id="rId5" Type="http://schemas.openxmlformats.org/officeDocument/2006/relationships/hyperlink" Target="mailto:s.biddau@studenti.unisa.it" TargetMode="External"/><Relationship Id="rId10" Type="http://schemas.openxmlformats.org/officeDocument/2006/relationships/image" Target="../media/image8.png"/><Relationship Id="rId4" Type="http://schemas.openxmlformats.org/officeDocument/2006/relationships/chart" Target="../charts/chart1.xml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tefanBid" TargetMode="External"/><Relationship Id="rId3" Type="http://schemas.openxmlformats.org/officeDocument/2006/relationships/image" Target="../media/image34.png"/><Relationship Id="rId7" Type="http://schemas.openxmlformats.org/officeDocument/2006/relationships/hyperlink" Target="mailto:email@studenti.unisa.it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s.biddau@studenti.unisa.it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26.png"/><Relationship Id="rId10" Type="http://schemas.openxmlformats.org/officeDocument/2006/relationships/image" Target="../media/image7.png"/><Relationship Id="rId4" Type="http://schemas.openxmlformats.org/officeDocument/2006/relationships/chart" Target="../charts/chart2.xml"/><Relationship Id="rId9" Type="http://schemas.openxmlformats.org/officeDocument/2006/relationships/hyperlink" Target="https://www.linkedin.com/in/stefano-biddau-669149214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mailto:email@studenti.unisa.it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34.png"/><Relationship Id="rId7" Type="http://schemas.openxmlformats.org/officeDocument/2006/relationships/hyperlink" Target="mailto:s.biddau@studenti.unisa.it" TargetMode="Externa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7.png"/><Relationship Id="rId5" Type="http://schemas.openxmlformats.org/officeDocument/2006/relationships/image" Target="../media/image33.png"/><Relationship Id="rId10" Type="http://schemas.openxmlformats.org/officeDocument/2006/relationships/hyperlink" Target="https://www.linkedin.com/in/stefano-biddau-669149214/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github.com/stefanBid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jpeg"/><Relationship Id="rId7" Type="http://schemas.openxmlformats.org/officeDocument/2006/relationships/hyperlink" Target="https://www.linkedin.com/in/stefano-biddau-669149214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stefanBid" TargetMode="External"/><Relationship Id="rId5" Type="http://schemas.openxmlformats.org/officeDocument/2006/relationships/hyperlink" Target="mailto:email@studenti.unisa.it" TargetMode="External"/><Relationship Id="rId10" Type="http://schemas.openxmlformats.org/officeDocument/2006/relationships/image" Target="../media/image10.png"/><Relationship Id="rId4" Type="http://schemas.openxmlformats.org/officeDocument/2006/relationships/hyperlink" Target="mailto:s.biddau@studenti.unisa.it" TargetMode="Externa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tefanBid" TargetMode="External"/><Relationship Id="rId3" Type="http://schemas.openxmlformats.org/officeDocument/2006/relationships/image" Target="../media/image34.png"/><Relationship Id="rId7" Type="http://schemas.openxmlformats.org/officeDocument/2006/relationships/hyperlink" Target="mailto:email@studenti.unisa.it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s.biddau@studenti.unisa.it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37.png"/><Relationship Id="rId10" Type="http://schemas.openxmlformats.org/officeDocument/2006/relationships/image" Target="../media/image7.png"/><Relationship Id="rId4" Type="http://schemas.openxmlformats.org/officeDocument/2006/relationships/image" Target="../media/image36.png"/><Relationship Id="rId9" Type="http://schemas.openxmlformats.org/officeDocument/2006/relationships/hyperlink" Target="https://www.linkedin.com/in/stefano-biddau-669149214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tefanBid" TargetMode="External"/><Relationship Id="rId3" Type="http://schemas.openxmlformats.org/officeDocument/2006/relationships/image" Target="../media/image2.png"/><Relationship Id="rId7" Type="http://schemas.openxmlformats.org/officeDocument/2006/relationships/hyperlink" Target="mailto:email@studenti.unisa.it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s.biddau@studenti.unisa.it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35.png"/><Relationship Id="rId10" Type="http://schemas.openxmlformats.org/officeDocument/2006/relationships/image" Target="../media/image7.png"/><Relationship Id="rId4" Type="http://schemas.openxmlformats.org/officeDocument/2006/relationships/image" Target="../media/image33.png"/><Relationship Id="rId9" Type="http://schemas.openxmlformats.org/officeDocument/2006/relationships/hyperlink" Target="https://www.linkedin.com/in/stefano-biddau-669149214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tefanBid" TargetMode="External"/><Relationship Id="rId3" Type="http://schemas.openxmlformats.org/officeDocument/2006/relationships/image" Target="../media/image34.png"/><Relationship Id="rId7" Type="http://schemas.openxmlformats.org/officeDocument/2006/relationships/hyperlink" Target="mailto:email@studenti.unisa.it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s.biddau@studenti.unisa.it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39.png"/><Relationship Id="rId10" Type="http://schemas.openxmlformats.org/officeDocument/2006/relationships/image" Target="../media/image7.png"/><Relationship Id="rId4" Type="http://schemas.openxmlformats.org/officeDocument/2006/relationships/image" Target="../media/image38.png"/><Relationship Id="rId9" Type="http://schemas.openxmlformats.org/officeDocument/2006/relationships/hyperlink" Target="https://www.linkedin.com/in/stefano-biddau-669149214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mailto:email@studenti.unisa.it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34.png"/><Relationship Id="rId7" Type="http://schemas.openxmlformats.org/officeDocument/2006/relationships/hyperlink" Target="mailto:s.biddau@studenti.unisa.it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7.png"/><Relationship Id="rId5" Type="http://schemas.openxmlformats.org/officeDocument/2006/relationships/image" Target="../media/image38.png"/><Relationship Id="rId10" Type="http://schemas.openxmlformats.org/officeDocument/2006/relationships/hyperlink" Target="https://www.linkedin.com/in/stefano-biddau-669149214/" TargetMode="External"/><Relationship Id="rId4" Type="http://schemas.openxmlformats.org/officeDocument/2006/relationships/image" Target="../media/image39.png"/><Relationship Id="rId9" Type="http://schemas.openxmlformats.org/officeDocument/2006/relationships/hyperlink" Target="https://github.com/stefanBid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tefanBid" TargetMode="External"/><Relationship Id="rId3" Type="http://schemas.openxmlformats.org/officeDocument/2006/relationships/image" Target="../media/image34.png"/><Relationship Id="rId7" Type="http://schemas.openxmlformats.org/officeDocument/2006/relationships/hyperlink" Target="mailto:email@studenti.unisa.it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s.biddau@studenti.unisa.it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41.png"/><Relationship Id="rId10" Type="http://schemas.openxmlformats.org/officeDocument/2006/relationships/image" Target="../media/image7.png"/><Relationship Id="rId4" Type="http://schemas.openxmlformats.org/officeDocument/2006/relationships/image" Target="../media/image40.png"/><Relationship Id="rId9" Type="http://schemas.openxmlformats.org/officeDocument/2006/relationships/hyperlink" Target="https://www.linkedin.com/in/stefano-biddau-669149214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mailto:email@studenti.unisa.it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34.png"/><Relationship Id="rId7" Type="http://schemas.openxmlformats.org/officeDocument/2006/relationships/hyperlink" Target="mailto:s.biddau@studenti.unisa.it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7.png"/><Relationship Id="rId5" Type="http://schemas.openxmlformats.org/officeDocument/2006/relationships/image" Target="../media/image40.png"/><Relationship Id="rId10" Type="http://schemas.openxmlformats.org/officeDocument/2006/relationships/hyperlink" Target="https://www.linkedin.com/in/stefano-biddau-669149214/" TargetMode="External"/><Relationship Id="rId4" Type="http://schemas.openxmlformats.org/officeDocument/2006/relationships/image" Target="../media/image41.png"/><Relationship Id="rId9" Type="http://schemas.openxmlformats.org/officeDocument/2006/relationships/hyperlink" Target="https://github.com/stefanBid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mailto:s.biddau@studenti.unisa.it" TargetMode="External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hyperlink" Target="https://www.linkedin.com/in/stefano-biddau-669149214/" TargetMode="External"/><Relationship Id="rId5" Type="http://schemas.openxmlformats.org/officeDocument/2006/relationships/image" Target="../media/image45.png"/><Relationship Id="rId10" Type="http://schemas.openxmlformats.org/officeDocument/2006/relationships/hyperlink" Target="https://github.com/stefanBid" TargetMode="External"/><Relationship Id="rId4" Type="http://schemas.openxmlformats.org/officeDocument/2006/relationships/image" Target="../media/image44.png"/><Relationship Id="rId9" Type="http://schemas.openxmlformats.org/officeDocument/2006/relationships/hyperlink" Target="mailto:email@studenti.unisa.it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hyperlink" Target="https://www.linkedin.com/in/stefano-biddau-669149214/" TargetMode="External"/><Relationship Id="rId2" Type="http://schemas.openxmlformats.org/officeDocument/2006/relationships/hyperlink" Target="mailto:email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hyperlink" Target="https://github.com/stefanBid" TargetMode="External"/><Relationship Id="rId5" Type="http://schemas.openxmlformats.org/officeDocument/2006/relationships/image" Target="../media/image44.png"/><Relationship Id="rId10" Type="http://schemas.openxmlformats.org/officeDocument/2006/relationships/hyperlink" Target="mailto:s.biddau@studenti.unisa.it" TargetMode="External"/><Relationship Id="rId4" Type="http://schemas.openxmlformats.org/officeDocument/2006/relationships/image" Target="../media/image48.png"/><Relationship Id="rId9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hyperlink" Target="https://github.com/stefanBid" TargetMode="External"/><Relationship Id="rId3" Type="http://schemas.openxmlformats.org/officeDocument/2006/relationships/image" Target="../media/image42.png"/><Relationship Id="rId7" Type="http://schemas.openxmlformats.org/officeDocument/2006/relationships/image" Target="../media/image22.png"/><Relationship Id="rId12" Type="http://schemas.openxmlformats.org/officeDocument/2006/relationships/hyperlink" Target="mailto:email@studenti.unisa.i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hyperlink" Target="mailto:s.biddau@studenti.unisa.it" TargetMode="External"/><Relationship Id="rId5" Type="http://schemas.openxmlformats.org/officeDocument/2006/relationships/image" Target="../media/image47.png"/><Relationship Id="rId10" Type="http://schemas.openxmlformats.org/officeDocument/2006/relationships/image" Target="../media/image45.png"/><Relationship Id="rId4" Type="http://schemas.openxmlformats.org/officeDocument/2006/relationships/image" Target="../media/image49.png"/><Relationship Id="rId9" Type="http://schemas.openxmlformats.org/officeDocument/2006/relationships/image" Target="../media/image44.png"/><Relationship Id="rId14" Type="http://schemas.openxmlformats.org/officeDocument/2006/relationships/hyperlink" Target="https://www.linkedin.com/in/stefano-biddau-669149214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stefano-biddau-669149214/" TargetMode="External"/><Relationship Id="rId3" Type="http://schemas.openxmlformats.org/officeDocument/2006/relationships/image" Target="../media/image50.png"/><Relationship Id="rId7" Type="http://schemas.openxmlformats.org/officeDocument/2006/relationships/hyperlink" Target="https://github.com/stefanBid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11" Type="http://schemas.openxmlformats.org/officeDocument/2006/relationships/image" Target="../media/image10.png"/><Relationship Id="rId5" Type="http://schemas.openxmlformats.org/officeDocument/2006/relationships/hyperlink" Target="mailto:s.biddau@studenti.unisa.it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51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mailto:s.biddau@studenti.unisa.it" TargetMode="External"/><Relationship Id="rId13" Type="http://schemas.openxmlformats.org/officeDocument/2006/relationships/image" Target="../media/image8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hyperlink" Target="https://www.linkedin.com/in/stefano-biddau-669149214/" TargetMode="External"/><Relationship Id="rId5" Type="http://schemas.openxmlformats.org/officeDocument/2006/relationships/image" Target="../media/image14.png"/><Relationship Id="rId10" Type="http://schemas.openxmlformats.org/officeDocument/2006/relationships/hyperlink" Target="https://github.com/stefanBid" TargetMode="External"/><Relationship Id="rId4" Type="http://schemas.openxmlformats.org/officeDocument/2006/relationships/image" Target="../media/image13.png"/><Relationship Id="rId9" Type="http://schemas.openxmlformats.org/officeDocument/2006/relationships/hyperlink" Target="mailto:email@studenti.unisa.it" TargetMode="External"/><Relationship Id="rId1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6.png"/><Relationship Id="rId3" Type="http://schemas.openxmlformats.org/officeDocument/2006/relationships/hyperlink" Target="mailto:s.biddau@studenti.unisa.it" TargetMode="External"/><Relationship Id="rId7" Type="http://schemas.openxmlformats.org/officeDocument/2006/relationships/image" Target="../media/image7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linkedin.com/in/stefano-biddau-669149214/" TargetMode="External"/><Relationship Id="rId11" Type="http://schemas.openxmlformats.org/officeDocument/2006/relationships/image" Target="../media/image54.png"/><Relationship Id="rId5" Type="http://schemas.openxmlformats.org/officeDocument/2006/relationships/hyperlink" Target="https://github.com/stefanBid" TargetMode="External"/><Relationship Id="rId15" Type="http://schemas.openxmlformats.org/officeDocument/2006/relationships/image" Target="../media/image10.png"/><Relationship Id="rId10" Type="http://schemas.openxmlformats.org/officeDocument/2006/relationships/image" Target="../media/image53.tif"/><Relationship Id="rId4" Type="http://schemas.openxmlformats.org/officeDocument/2006/relationships/hyperlink" Target="mailto:email@studenti.unisa.it" TargetMode="External"/><Relationship Id="rId9" Type="http://schemas.openxmlformats.org/officeDocument/2006/relationships/image" Target="../media/image52.jpeg"/><Relationship Id="rId1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12" Type="http://schemas.openxmlformats.org/officeDocument/2006/relationships/hyperlink" Target="https://www.linkedin.com/in/stefano-biddau-669149214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hyperlink" Target="https://github.com/stefanBid" TargetMode="External"/><Relationship Id="rId5" Type="http://schemas.openxmlformats.org/officeDocument/2006/relationships/image" Target="../media/image14.png"/><Relationship Id="rId15" Type="http://schemas.openxmlformats.org/officeDocument/2006/relationships/image" Target="../media/image10.png"/><Relationship Id="rId10" Type="http://schemas.openxmlformats.org/officeDocument/2006/relationships/hyperlink" Target="mailto:email@studenti.unisa.it" TargetMode="External"/><Relationship Id="rId4" Type="http://schemas.openxmlformats.org/officeDocument/2006/relationships/image" Target="../media/image13.png"/><Relationship Id="rId9" Type="http://schemas.openxmlformats.org/officeDocument/2006/relationships/hyperlink" Target="mailto:s.biddau@studenti.unisa.it" TargetMode="External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tefanBid" TargetMode="External"/><Relationship Id="rId3" Type="http://schemas.openxmlformats.org/officeDocument/2006/relationships/image" Target="../media/image18.png"/><Relationship Id="rId7" Type="http://schemas.openxmlformats.org/officeDocument/2006/relationships/hyperlink" Target="mailto:email@studenti.unisa.it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s.biddau@studenti.unisa.it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20.png"/><Relationship Id="rId10" Type="http://schemas.openxmlformats.org/officeDocument/2006/relationships/image" Target="../media/image7.png"/><Relationship Id="rId4" Type="http://schemas.openxmlformats.org/officeDocument/2006/relationships/image" Target="../media/image19.png"/><Relationship Id="rId9" Type="http://schemas.openxmlformats.org/officeDocument/2006/relationships/hyperlink" Target="https://www.linkedin.com/in/stefano-biddau-669149214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.jpeg"/><Relationship Id="rId7" Type="http://schemas.openxmlformats.org/officeDocument/2006/relationships/hyperlink" Target="https://www.linkedin.com/in/stefano-biddau-669149214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stefanBid" TargetMode="External"/><Relationship Id="rId5" Type="http://schemas.openxmlformats.org/officeDocument/2006/relationships/hyperlink" Target="mailto:email@studenti.unisa.it" TargetMode="External"/><Relationship Id="rId10" Type="http://schemas.openxmlformats.org/officeDocument/2006/relationships/image" Target="../media/image10.png"/><Relationship Id="rId4" Type="http://schemas.openxmlformats.org/officeDocument/2006/relationships/hyperlink" Target="mailto:s.biddau@studenti.unisa.it" TargetMode="Externa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tefanBid" TargetMode="External"/><Relationship Id="rId3" Type="http://schemas.openxmlformats.org/officeDocument/2006/relationships/image" Target="../media/image2.png"/><Relationship Id="rId7" Type="http://schemas.openxmlformats.org/officeDocument/2006/relationships/hyperlink" Target="mailto:email@studenti.unisa.it" TargetMode="Externa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s.biddau@studenti.unisa.it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22.png"/><Relationship Id="rId9" Type="http://schemas.openxmlformats.org/officeDocument/2006/relationships/hyperlink" Target="https://www.linkedin.com/in/stefano-biddau-669149214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mailto:email@studenti.unisa.it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hyperlink" Target="mailto:s.biddau@studenti.unisa.it" TargetMode="Externa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7.png"/><Relationship Id="rId5" Type="http://schemas.openxmlformats.org/officeDocument/2006/relationships/image" Target="../media/image24.png"/><Relationship Id="rId10" Type="http://schemas.openxmlformats.org/officeDocument/2006/relationships/hyperlink" Target="https://www.linkedin.com/in/stefano-biddau-669149214/" TargetMode="External"/><Relationship Id="rId4" Type="http://schemas.openxmlformats.org/officeDocument/2006/relationships/image" Target="../media/image23.png"/><Relationship Id="rId9" Type="http://schemas.openxmlformats.org/officeDocument/2006/relationships/hyperlink" Target="https://github.com/stefanBid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mailto:s.biddau@studenti.unisa.it" TargetMode="External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hyperlink" Target="https://www.linkedin.com/in/stefano-biddau-669149214/" TargetMode="External"/><Relationship Id="rId5" Type="http://schemas.openxmlformats.org/officeDocument/2006/relationships/image" Target="../media/image24.png"/><Relationship Id="rId10" Type="http://schemas.openxmlformats.org/officeDocument/2006/relationships/hyperlink" Target="https://github.com/stefanBid" TargetMode="External"/><Relationship Id="rId4" Type="http://schemas.openxmlformats.org/officeDocument/2006/relationships/image" Target="../media/image23.png"/><Relationship Id="rId9" Type="http://schemas.openxmlformats.org/officeDocument/2006/relationships/hyperlink" Target="mailto:email@studenti.unisa.it" TargetMode="External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8" name="Titolo tesi"/>
          <p:cNvSpPr txBox="1">
            <a:spLocks noGrp="1"/>
          </p:cNvSpPr>
          <p:nvPr>
            <p:ph type="title"/>
          </p:nvPr>
        </p:nvSpPr>
        <p:spPr>
          <a:xfrm>
            <a:off x="0" y="4097601"/>
            <a:ext cx="13037072" cy="157378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pc="-199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it-IT" sz="6000" dirty="0"/>
              <a:t>Comparazione algoritmi di Machine Learning per la classificazione di immagini</a:t>
            </a:r>
            <a:endParaRPr sz="6000" dirty="0"/>
          </a:p>
        </p:txBody>
      </p:sp>
      <p:pic>
        <p:nvPicPr>
          <p:cNvPr id="209" name="image2.png" descr="image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2" name="Raggruppa"/>
          <p:cNvGrpSpPr/>
          <p:nvPr/>
        </p:nvGrpSpPr>
        <p:grpSpPr>
          <a:xfrm>
            <a:off x="602224" y="170717"/>
            <a:ext cx="1020435" cy="1020436"/>
            <a:chOff x="0" y="0"/>
            <a:chExt cx="1020434" cy="1020434"/>
          </a:xfrm>
        </p:grpSpPr>
        <p:sp>
          <p:nvSpPr>
            <p:cNvPr id="210" name="Cerchio"/>
            <p:cNvSpPr/>
            <p:nvPr/>
          </p:nvSpPr>
          <p:spPr>
            <a:xfrm>
              <a:off x="0" y="0"/>
              <a:ext cx="1020435" cy="102043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11" name="image2.tif" descr="image2.ti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0" y="2139"/>
              <a:ext cx="1016153" cy="1016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3" name="Nome Cognome Mat.:  xxxxxxxxx"/>
          <p:cNvSpPr txBox="1"/>
          <p:nvPr/>
        </p:nvSpPr>
        <p:spPr>
          <a:xfrm>
            <a:off x="6888740" y="6858268"/>
            <a:ext cx="5537024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Stefano Biddau</a:t>
            </a:r>
            <a:br>
              <a:rPr dirty="0"/>
            </a:br>
            <a:r>
              <a:rPr dirty="0"/>
              <a:t>Mat.:  </a:t>
            </a:r>
            <a:r>
              <a:rPr lang="it-IT" dirty="0"/>
              <a:t>0512105824</a:t>
            </a:r>
            <a:endParaRPr dirty="0"/>
          </a:p>
        </p:txBody>
      </p:sp>
      <p:grpSp>
        <p:nvGrpSpPr>
          <p:cNvPr id="216" name="Raggruppa"/>
          <p:cNvGrpSpPr/>
          <p:nvPr/>
        </p:nvGrpSpPr>
        <p:grpSpPr>
          <a:xfrm>
            <a:off x="1837439" y="116347"/>
            <a:ext cx="1083420" cy="1129176"/>
            <a:chOff x="0" y="0"/>
            <a:chExt cx="1083419" cy="1129175"/>
          </a:xfrm>
        </p:grpSpPr>
        <p:sp>
          <p:nvSpPr>
            <p:cNvPr id="214" name="Ovale"/>
            <p:cNvSpPr/>
            <p:nvPr/>
          </p:nvSpPr>
          <p:spPr>
            <a:xfrm>
              <a:off x="49466" y="66770"/>
              <a:ext cx="1006820" cy="99563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15" name="image1.tif" descr="image1.tif"/>
            <p:cNvPicPr>
              <a:picLocks noChangeAspect="1"/>
            </p:cNvPicPr>
            <p:nvPr/>
          </p:nvPicPr>
          <p:blipFill>
            <a:blip r:embed="rId6"/>
            <a:srcRect l="19293" r="24200" b="37033"/>
            <a:stretch>
              <a:fillRect/>
            </a:stretch>
          </p:blipFill>
          <p:spPr>
            <a:xfrm>
              <a:off x="0" y="0"/>
              <a:ext cx="1083420" cy="11291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7" name="email@studenti.unisa.it…"/>
          <p:cNvSpPr txBox="1"/>
          <p:nvPr/>
        </p:nvSpPr>
        <p:spPr>
          <a:xfrm>
            <a:off x="983157" y="8529104"/>
            <a:ext cx="2976777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s.biddau@studenti.unisa.it</a:t>
            </a:r>
            <a:endParaRPr dirty="0">
              <a:solidFill>
                <a:schemeClr val="bg1"/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stefanBid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@stefano-biddau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18" name="world-wide-web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email.png" descr="email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QR code che riporta al PDF della tua tesi —&gt;"/>
          <p:cNvSpPr txBox="1"/>
          <p:nvPr/>
        </p:nvSpPr>
        <p:spPr>
          <a:xfrm>
            <a:off x="9466592" y="8861503"/>
            <a:ext cx="2011107" cy="402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endParaRPr dirty="0"/>
          </a:p>
        </p:txBody>
      </p:sp>
      <p:pic>
        <p:nvPicPr>
          <p:cNvPr id="221" name="Immagine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4" t="9874" r="8993" b="9178"/>
          <a:stretch/>
        </p:blipFill>
        <p:spPr>
          <a:xfrm>
            <a:off x="11131062" y="8471155"/>
            <a:ext cx="1231886" cy="1226333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Prof. Nome Cognome…"/>
          <p:cNvSpPr txBox="1"/>
          <p:nvPr/>
        </p:nvSpPr>
        <p:spPr>
          <a:xfrm>
            <a:off x="575334" y="6858268"/>
            <a:ext cx="5537024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Prof. </a:t>
            </a:r>
            <a:r>
              <a:rPr lang="it-IT" dirty="0"/>
              <a:t>Fabio Palomba</a:t>
            </a:r>
            <a:endParaRPr dirty="0"/>
          </a:p>
          <a:p>
            <a:pPr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 err="1"/>
              <a:t>Dott</a:t>
            </a:r>
            <a:r>
              <a:rPr dirty="0"/>
              <a:t>. </a:t>
            </a:r>
            <a:r>
              <a:rPr lang="it-IT" dirty="0"/>
              <a:t>Giammaria Giordano</a:t>
            </a:r>
            <a:endParaRPr dirty="0"/>
          </a:p>
        </p:txBody>
      </p:sp>
      <p:sp>
        <p:nvSpPr>
          <p:cNvPr id="223" name="Corso di Laurea (Magistrale) in Informatica"/>
          <p:cNvSpPr txBox="1"/>
          <p:nvPr/>
        </p:nvSpPr>
        <p:spPr>
          <a:xfrm>
            <a:off x="2376032" y="1530558"/>
            <a:ext cx="8252736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34190">
              <a:lnSpc>
                <a:spcPct val="10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Corso di </a:t>
            </a:r>
            <a:r>
              <a:rPr dirty="0" err="1"/>
              <a:t>Laurea</a:t>
            </a:r>
            <a:r>
              <a:rPr dirty="0"/>
              <a:t> </a:t>
            </a:r>
            <a:r>
              <a:rPr lang="it-IT" dirty="0"/>
              <a:t>Triennale</a:t>
            </a:r>
            <a:r>
              <a:rPr dirty="0"/>
              <a:t> in Informatica</a:t>
            </a:r>
          </a:p>
        </p:txBody>
      </p:sp>
      <p:pic>
        <p:nvPicPr>
          <p:cNvPr id="224" name="linkedin(1).png" descr="linkedin(1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41862" y="8381174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13857" y="14333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D9BF535-E92F-24BB-AFAD-4143E363BA4E}"/>
              </a:ext>
            </a:extLst>
          </p:cNvPr>
          <p:cNvSpPr txBox="1"/>
          <p:nvPr/>
        </p:nvSpPr>
        <p:spPr>
          <a:xfrm>
            <a:off x="768852" y="1966878"/>
            <a:ext cx="3568285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MNIST è obsoleto?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629AD75-1AC0-2BDD-AFAB-B8756EE333E4}"/>
              </a:ext>
            </a:extLst>
          </p:cNvPr>
          <p:cNvSpPr txBox="1"/>
          <p:nvPr/>
        </p:nvSpPr>
        <p:spPr>
          <a:xfrm>
            <a:off x="983158" y="3183926"/>
            <a:ext cx="4960438" cy="18425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Da un tweet di Ian </a:t>
            </a:r>
            <a:r>
              <a:rPr kumimoji="0" lang="it-IT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Goodfellow</a:t>
            </a: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 si nota come </a:t>
            </a:r>
            <a:r>
              <a:rPr kumimoji="0" lang="it-IT" sz="2400" b="1" i="0" u="sng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MNIST</a:t>
            </a: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sia ritenuto troppo facile e che vi sia un abuso sul suo utilizzo.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DCD78C-42AD-5860-1AB3-86E76AB2C442}"/>
              </a:ext>
            </a:extLst>
          </p:cNvPr>
          <p:cNvSpPr txBox="1"/>
          <p:nvPr/>
        </p:nvSpPr>
        <p:spPr>
          <a:xfrm>
            <a:off x="983157" y="6468614"/>
            <a:ext cx="6644448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Vi è la necessità di un successore...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F0656C0-BAC5-452B-F177-CBD338429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309" y="2265633"/>
            <a:ext cx="4241639" cy="5179489"/>
          </a:xfrm>
          <a:prstGeom prst="rect">
            <a:avLst/>
          </a:prstGeom>
        </p:spPr>
      </p:pic>
      <p:sp>
        <p:nvSpPr>
          <p:cNvPr id="4" name="Titolo Tesi…">
            <a:extLst>
              <a:ext uri="{FF2B5EF4-FFF2-40B4-BE49-F238E27FC236}">
                <a16:creationId xmlns:a16="http://schemas.microsoft.com/office/drawing/2014/main" id="{29533F03-82CD-49E0-7D78-B208BF76767B}"/>
              </a:ext>
            </a:extLst>
          </p:cNvPr>
          <p:cNvSpPr txBox="1"/>
          <p:nvPr/>
        </p:nvSpPr>
        <p:spPr>
          <a:xfrm>
            <a:off x="7725133" y="8490319"/>
            <a:ext cx="4735016" cy="119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Comparazione algoritmi di Machine Learning per la classificazione di immagini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400" dirty="0"/>
              <a:t>Stefano Biddau</a:t>
            </a:r>
            <a:br>
              <a:rPr sz="1400" dirty="0"/>
            </a:br>
            <a:r>
              <a:rPr sz="1400" dirty="0" err="1"/>
              <a:t>Università</a:t>
            </a:r>
            <a:r>
              <a:rPr sz="1400" dirty="0"/>
              <a:t> </a:t>
            </a:r>
            <a:r>
              <a:rPr sz="1400" dirty="0" err="1"/>
              <a:t>degli</a:t>
            </a:r>
            <a:r>
              <a:rPr sz="1400" dirty="0"/>
              <a:t> </a:t>
            </a:r>
            <a:r>
              <a:rPr sz="1400" dirty="0" err="1"/>
              <a:t>Studi</a:t>
            </a:r>
            <a:r>
              <a:rPr sz="1400" dirty="0"/>
              <a:t> di Salerno</a:t>
            </a:r>
          </a:p>
        </p:txBody>
      </p:sp>
      <p:sp>
        <p:nvSpPr>
          <p:cNvPr id="6" name="email@studenti.unisa.it…">
            <a:extLst>
              <a:ext uri="{FF2B5EF4-FFF2-40B4-BE49-F238E27FC236}">
                <a16:creationId xmlns:a16="http://schemas.microsoft.com/office/drawing/2014/main" id="{B159F669-16E4-A6B7-566A-25B682B50E10}"/>
              </a:ext>
            </a:extLst>
          </p:cNvPr>
          <p:cNvSpPr txBox="1"/>
          <p:nvPr/>
        </p:nvSpPr>
        <p:spPr>
          <a:xfrm>
            <a:off x="983157" y="8529104"/>
            <a:ext cx="2976777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s.biddau@studenti.unisa.it</a:t>
            </a:r>
            <a:endParaRPr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stefanBid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@stefano-biddau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7" name="world-wide-web.png">
            <a:extLst>
              <a:ext uri="{FF2B5EF4-FFF2-40B4-BE49-F238E27FC236}">
                <a16:creationId xmlns:a16="http://schemas.microsoft.com/office/drawing/2014/main" id="{FFBF7EAE-37A9-CC1E-7E58-5D13459F8E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email.png" descr="email.png">
            <a:extLst>
              <a:ext uri="{FF2B5EF4-FFF2-40B4-BE49-F238E27FC236}">
                <a16:creationId xmlns:a16="http://schemas.microsoft.com/office/drawing/2014/main" id="{6CFD89BF-531D-57D9-82CD-CDBA1C5815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linkedin(1).png" descr="linkedin(1).png">
            <a:extLst>
              <a:ext uri="{FF2B5EF4-FFF2-40B4-BE49-F238E27FC236}">
                <a16:creationId xmlns:a16="http://schemas.microsoft.com/office/drawing/2014/main" id="{F4EF8647-FA47-9A13-6AAE-CD8D93FC3A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9929267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41862" y="8381174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13857" y="14333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D9BF535-E92F-24BB-AFAD-4143E363BA4E}"/>
              </a:ext>
            </a:extLst>
          </p:cNvPr>
          <p:cNvSpPr txBox="1"/>
          <p:nvPr/>
        </p:nvSpPr>
        <p:spPr>
          <a:xfrm>
            <a:off x="1647164" y="1966878"/>
            <a:ext cx="2904641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Fashion-MNIST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629AD75-1AC0-2BDD-AFAB-B8756EE333E4}"/>
              </a:ext>
            </a:extLst>
          </p:cNvPr>
          <p:cNvSpPr txBox="1"/>
          <p:nvPr/>
        </p:nvSpPr>
        <p:spPr>
          <a:xfrm>
            <a:off x="983157" y="2758334"/>
            <a:ext cx="11222046" cy="1177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Dataset composto da </a:t>
            </a:r>
            <a:r>
              <a:rPr kumimoji="0" lang="it-IT" sz="2400" b="1" i="0" u="sng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70000 campioni</a:t>
            </a: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di immagini di capi d’abbigliamento raggruppate in </a:t>
            </a:r>
            <a:r>
              <a:rPr kumimoji="0" lang="it-IT" sz="2400" b="1" i="0" u="sng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10 classi</a:t>
            </a: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una per </a:t>
            </a:r>
            <a:r>
              <a:rPr lang="it-IT" sz="2400" dirty="0">
                <a:solidFill>
                  <a:schemeClr val="bg1"/>
                </a:solidFill>
              </a:rPr>
              <a:t>ogni tipologia di capo d’abbigliamento.</a:t>
            </a:r>
            <a:endParaRPr kumimoji="0" lang="it-IT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B8491A4-F888-0119-DEEB-9511A444A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97" y="2217954"/>
            <a:ext cx="766739" cy="766739"/>
          </a:xfrm>
          <a:prstGeom prst="rect">
            <a:avLst/>
          </a:prstGeom>
        </p:spPr>
      </p:pic>
      <p:graphicFrame>
        <p:nvGraphicFramePr>
          <p:cNvPr id="2" name="Tabella 4">
            <a:extLst>
              <a:ext uri="{FF2B5EF4-FFF2-40B4-BE49-F238E27FC236}">
                <a16:creationId xmlns:a16="http://schemas.microsoft.com/office/drawing/2014/main" id="{A9C6A529-60C9-F334-6AED-CA043FDFD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692726"/>
              </p:ext>
            </p:extLst>
          </p:nvPr>
        </p:nvGraphicFramePr>
        <p:xfrm>
          <a:off x="2561499" y="4220525"/>
          <a:ext cx="3515834" cy="32349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757917">
                  <a:extLst>
                    <a:ext uri="{9D8B030D-6E8A-4147-A177-3AD203B41FA5}">
                      <a16:colId xmlns:a16="http://schemas.microsoft.com/office/drawing/2014/main" val="141387245"/>
                    </a:ext>
                  </a:extLst>
                </a:gridCol>
                <a:gridCol w="1757917">
                  <a:extLst>
                    <a:ext uri="{9D8B030D-6E8A-4147-A177-3AD203B41FA5}">
                      <a16:colId xmlns:a16="http://schemas.microsoft.com/office/drawing/2014/main" val="3707213097"/>
                    </a:ext>
                  </a:extLst>
                </a:gridCol>
              </a:tblGrid>
              <a:tr h="351560"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Classe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T-Shirt/Top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087029"/>
                  </a:ext>
                </a:extLst>
              </a:tr>
              <a:tr h="308081"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Classe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Pantaloni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989339"/>
                  </a:ext>
                </a:extLst>
              </a:tr>
              <a:tr h="304192"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Classe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Maglioni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652966"/>
                  </a:ext>
                </a:extLst>
              </a:tr>
              <a:tr h="332667"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Classe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Vestiti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99946"/>
                  </a:ext>
                </a:extLst>
              </a:tr>
              <a:tr h="312219"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Classe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Cappotti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94473"/>
                  </a:ext>
                </a:extLst>
              </a:tr>
              <a:tr h="300955"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Classe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Sandali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512786"/>
                  </a:ext>
                </a:extLst>
              </a:tr>
              <a:tr h="332668"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Classe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Camice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765822"/>
                  </a:ext>
                </a:extLst>
              </a:tr>
              <a:tr h="310599"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Classe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Sneaker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409993"/>
                  </a:ext>
                </a:extLst>
              </a:tr>
              <a:tr h="372720"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Classe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Borse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052767"/>
                  </a:ext>
                </a:extLst>
              </a:tr>
              <a:tr h="301359"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Classe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Stivaletti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90089"/>
                  </a:ext>
                </a:extLst>
              </a:tr>
            </a:tbl>
          </a:graphicData>
        </a:graphic>
      </p:graphicFrame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0928E333-66E5-CB4C-B5E3-F39A2ECD0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333" y="4220525"/>
            <a:ext cx="3238240" cy="3227021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D0577B68-AD04-9307-98B1-AE88275856E7}"/>
              </a:ext>
            </a:extLst>
          </p:cNvPr>
          <p:cNvCxnSpPr/>
          <p:nvPr/>
        </p:nvCxnSpPr>
        <p:spPr>
          <a:xfrm>
            <a:off x="6077333" y="4439653"/>
            <a:ext cx="1143000" cy="0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78ED904C-78C0-31CA-F8C4-A3D9CC0C2CCD}"/>
              </a:ext>
            </a:extLst>
          </p:cNvPr>
          <p:cNvCxnSpPr/>
          <p:nvPr/>
        </p:nvCxnSpPr>
        <p:spPr>
          <a:xfrm>
            <a:off x="6077333" y="4748464"/>
            <a:ext cx="1143000" cy="0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5D567C7-FCC1-9C20-486C-BBAE57753269}"/>
              </a:ext>
            </a:extLst>
          </p:cNvPr>
          <p:cNvCxnSpPr/>
          <p:nvPr/>
        </p:nvCxnSpPr>
        <p:spPr>
          <a:xfrm>
            <a:off x="6077333" y="5049253"/>
            <a:ext cx="1143000" cy="0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8AFC5A0-9789-5ADE-0267-98CEB19F394E}"/>
              </a:ext>
            </a:extLst>
          </p:cNvPr>
          <p:cNvCxnSpPr/>
          <p:nvPr/>
        </p:nvCxnSpPr>
        <p:spPr>
          <a:xfrm>
            <a:off x="6077333" y="5362074"/>
            <a:ext cx="1143000" cy="0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AA331A3-3643-BA62-039C-45EBC3AB2336}"/>
              </a:ext>
            </a:extLst>
          </p:cNvPr>
          <p:cNvCxnSpPr/>
          <p:nvPr/>
        </p:nvCxnSpPr>
        <p:spPr>
          <a:xfrm>
            <a:off x="6077333" y="5662864"/>
            <a:ext cx="1143000" cy="0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4D16F56-CA9B-2673-0010-B2BB2D44A55F}"/>
              </a:ext>
            </a:extLst>
          </p:cNvPr>
          <p:cNvCxnSpPr/>
          <p:nvPr/>
        </p:nvCxnSpPr>
        <p:spPr>
          <a:xfrm>
            <a:off x="6077333" y="5999748"/>
            <a:ext cx="1143000" cy="0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EE839036-1B98-A526-B4FE-DE7A80E4AB20}"/>
              </a:ext>
            </a:extLst>
          </p:cNvPr>
          <p:cNvCxnSpPr/>
          <p:nvPr/>
        </p:nvCxnSpPr>
        <p:spPr>
          <a:xfrm>
            <a:off x="6077333" y="6324600"/>
            <a:ext cx="1143000" cy="0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9D477F03-9A1B-4531-6B7D-537E94728B2B}"/>
              </a:ext>
            </a:extLst>
          </p:cNvPr>
          <p:cNvCxnSpPr/>
          <p:nvPr/>
        </p:nvCxnSpPr>
        <p:spPr>
          <a:xfrm>
            <a:off x="6077333" y="6625390"/>
            <a:ext cx="1143000" cy="0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E3E60D0E-6838-94E3-D29B-11DBBAC90A03}"/>
              </a:ext>
            </a:extLst>
          </p:cNvPr>
          <p:cNvCxnSpPr/>
          <p:nvPr/>
        </p:nvCxnSpPr>
        <p:spPr>
          <a:xfrm>
            <a:off x="6077333" y="6950243"/>
            <a:ext cx="1143000" cy="0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507F9B3-7B8D-7DF8-C367-BDC7DDBD06DD}"/>
              </a:ext>
            </a:extLst>
          </p:cNvPr>
          <p:cNvCxnSpPr/>
          <p:nvPr/>
        </p:nvCxnSpPr>
        <p:spPr>
          <a:xfrm>
            <a:off x="6077333" y="7287127"/>
            <a:ext cx="1143000" cy="0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itolo Tesi…">
            <a:extLst>
              <a:ext uri="{FF2B5EF4-FFF2-40B4-BE49-F238E27FC236}">
                <a16:creationId xmlns:a16="http://schemas.microsoft.com/office/drawing/2014/main" id="{FB9D79BA-EE7F-F22B-9D8D-F5C283800991}"/>
              </a:ext>
            </a:extLst>
          </p:cNvPr>
          <p:cNvSpPr txBox="1"/>
          <p:nvPr/>
        </p:nvSpPr>
        <p:spPr>
          <a:xfrm>
            <a:off x="7725133" y="8490319"/>
            <a:ext cx="4735016" cy="119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Comparazione algoritmi di Machine Learning per la classificazione di immagini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400" dirty="0"/>
              <a:t>Stefano Biddau</a:t>
            </a:r>
            <a:br>
              <a:rPr sz="1400" dirty="0"/>
            </a:br>
            <a:r>
              <a:rPr sz="1400" dirty="0" err="1"/>
              <a:t>Università</a:t>
            </a:r>
            <a:r>
              <a:rPr sz="1400" dirty="0"/>
              <a:t> </a:t>
            </a:r>
            <a:r>
              <a:rPr sz="1400" dirty="0" err="1"/>
              <a:t>degli</a:t>
            </a:r>
            <a:r>
              <a:rPr sz="1400" dirty="0"/>
              <a:t> </a:t>
            </a:r>
            <a:r>
              <a:rPr sz="1400" dirty="0" err="1"/>
              <a:t>Studi</a:t>
            </a:r>
            <a:r>
              <a:rPr sz="1400" dirty="0"/>
              <a:t> di Salerno</a:t>
            </a:r>
          </a:p>
        </p:txBody>
      </p:sp>
      <p:sp>
        <p:nvSpPr>
          <p:cNvPr id="23" name="email@studenti.unisa.it…">
            <a:extLst>
              <a:ext uri="{FF2B5EF4-FFF2-40B4-BE49-F238E27FC236}">
                <a16:creationId xmlns:a16="http://schemas.microsoft.com/office/drawing/2014/main" id="{624D76F0-0A96-A97A-44E7-48188CBD1D4F}"/>
              </a:ext>
            </a:extLst>
          </p:cNvPr>
          <p:cNvSpPr txBox="1"/>
          <p:nvPr/>
        </p:nvSpPr>
        <p:spPr>
          <a:xfrm>
            <a:off x="983157" y="8529104"/>
            <a:ext cx="2976777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s.biddau@studenti.unisa.it</a:t>
            </a:r>
            <a:endParaRPr dirty="0">
              <a:solidFill>
                <a:schemeClr val="bg1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stefanBid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@stefano-biddau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4" name="world-wide-web.png">
            <a:extLst>
              <a:ext uri="{FF2B5EF4-FFF2-40B4-BE49-F238E27FC236}">
                <a16:creationId xmlns:a16="http://schemas.microsoft.com/office/drawing/2014/main" id="{694EDF8A-42FC-C57B-91FB-4DCA9BB617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email.png" descr="email.png">
            <a:extLst>
              <a:ext uri="{FF2B5EF4-FFF2-40B4-BE49-F238E27FC236}">
                <a16:creationId xmlns:a16="http://schemas.microsoft.com/office/drawing/2014/main" id="{901CE730-C349-CC3C-B605-42C294D371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linkedin(1).png" descr="linkedin(1).png">
            <a:extLst>
              <a:ext uri="{FF2B5EF4-FFF2-40B4-BE49-F238E27FC236}">
                <a16:creationId xmlns:a16="http://schemas.microsoft.com/office/drawing/2014/main" id="{8E0CD74D-DFCF-CD1B-DE60-16DF224CB8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4269011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B8491A4-F888-0119-DEEB-9511A444A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97" y="2217954"/>
            <a:ext cx="766739" cy="76673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D9BF535-E92F-24BB-AFAD-4143E363BA4E}"/>
              </a:ext>
            </a:extLst>
          </p:cNvPr>
          <p:cNvSpPr txBox="1"/>
          <p:nvPr/>
        </p:nvSpPr>
        <p:spPr>
          <a:xfrm>
            <a:off x="1647164" y="1966878"/>
            <a:ext cx="2904641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Fashion-MNIST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629AD75-1AC0-2BDD-AFAB-B8756EE333E4}"/>
              </a:ext>
            </a:extLst>
          </p:cNvPr>
          <p:cNvSpPr txBox="1"/>
          <p:nvPr/>
        </p:nvSpPr>
        <p:spPr>
          <a:xfrm>
            <a:off x="983157" y="2758334"/>
            <a:ext cx="11222046" cy="1177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Dataset composto da </a:t>
            </a:r>
            <a:r>
              <a:rPr kumimoji="0" lang="it-IT" sz="2400" b="1" i="0" u="sng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70000 campioni</a:t>
            </a: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di immagini di capi d’abbigliamento raggruppate in </a:t>
            </a:r>
            <a:r>
              <a:rPr kumimoji="0" lang="it-IT" sz="2400" b="1" i="0" u="sng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10 classi</a:t>
            </a: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una per </a:t>
            </a:r>
            <a:r>
              <a:rPr lang="it-IT" sz="2400" dirty="0">
                <a:solidFill>
                  <a:schemeClr val="bg1"/>
                </a:solidFill>
              </a:rPr>
              <a:t>ogni tipologia di capo d’abbigliamento.</a:t>
            </a:r>
            <a:endParaRPr kumimoji="0" lang="it-IT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ABC562D7-0C27-14FD-BF4C-5E6AA2977705}"/>
              </a:ext>
            </a:extLst>
          </p:cNvPr>
          <p:cNvSpPr/>
          <p:nvPr/>
        </p:nvSpPr>
        <p:spPr>
          <a:xfrm>
            <a:off x="-2" y="1377675"/>
            <a:ext cx="13004802" cy="7002347"/>
          </a:xfrm>
          <a:prstGeom prst="rect">
            <a:avLst/>
          </a:prstGeom>
          <a:solidFill>
            <a:schemeClr val="bg2">
              <a:lumMod val="75000"/>
              <a:alpha val="86524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26" name="Rettangolo"/>
          <p:cNvSpPr/>
          <p:nvPr/>
        </p:nvSpPr>
        <p:spPr>
          <a:xfrm>
            <a:off x="-41862" y="8381174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13857" y="14333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" name="Tabella 4">
            <a:extLst>
              <a:ext uri="{FF2B5EF4-FFF2-40B4-BE49-F238E27FC236}">
                <a16:creationId xmlns:a16="http://schemas.microsoft.com/office/drawing/2014/main" id="{A9C6A529-60C9-F334-6AED-CA043FDFD612}"/>
              </a:ext>
            </a:extLst>
          </p:cNvPr>
          <p:cNvGraphicFramePr>
            <a:graphicFrameLocks noGrp="1"/>
          </p:cNvGraphicFramePr>
          <p:nvPr/>
        </p:nvGraphicFramePr>
        <p:xfrm>
          <a:off x="2561499" y="4220525"/>
          <a:ext cx="3515834" cy="32349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757917">
                  <a:extLst>
                    <a:ext uri="{9D8B030D-6E8A-4147-A177-3AD203B41FA5}">
                      <a16:colId xmlns:a16="http://schemas.microsoft.com/office/drawing/2014/main" val="141387245"/>
                    </a:ext>
                  </a:extLst>
                </a:gridCol>
                <a:gridCol w="1757917">
                  <a:extLst>
                    <a:ext uri="{9D8B030D-6E8A-4147-A177-3AD203B41FA5}">
                      <a16:colId xmlns:a16="http://schemas.microsoft.com/office/drawing/2014/main" val="3707213097"/>
                    </a:ext>
                  </a:extLst>
                </a:gridCol>
              </a:tblGrid>
              <a:tr h="351560"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Classe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T-Shirt/Top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087029"/>
                  </a:ext>
                </a:extLst>
              </a:tr>
              <a:tr h="308081"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Classe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Pantaloni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989339"/>
                  </a:ext>
                </a:extLst>
              </a:tr>
              <a:tr h="304192"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Classe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Maglioni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652966"/>
                  </a:ext>
                </a:extLst>
              </a:tr>
              <a:tr h="332667"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Classe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Vestiti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99946"/>
                  </a:ext>
                </a:extLst>
              </a:tr>
              <a:tr h="312219"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Classe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Cappotti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94473"/>
                  </a:ext>
                </a:extLst>
              </a:tr>
              <a:tr h="300955"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Classe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Sandali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512786"/>
                  </a:ext>
                </a:extLst>
              </a:tr>
              <a:tr h="332668"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Classe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Camice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765822"/>
                  </a:ext>
                </a:extLst>
              </a:tr>
              <a:tr h="310599"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Classe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Sneaker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409993"/>
                  </a:ext>
                </a:extLst>
              </a:tr>
              <a:tr h="372720"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Classe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Borse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052767"/>
                  </a:ext>
                </a:extLst>
              </a:tr>
              <a:tr h="301359"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Classe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+mj-lt"/>
                        </a:rPr>
                        <a:t>Stivaletti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90089"/>
                  </a:ext>
                </a:extLst>
              </a:tr>
            </a:tbl>
          </a:graphicData>
        </a:graphic>
      </p:graphicFrame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0928E333-66E5-CB4C-B5E3-F39A2ECD0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333" y="4220525"/>
            <a:ext cx="3238240" cy="3227021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D0577B68-AD04-9307-98B1-AE88275856E7}"/>
              </a:ext>
            </a:extLst>
          </p:cNvPr>
          <p:cNvCxnSpPr/>
          <p:nvPr/>
        </p:nvCxnSpPr>
        <p:spPr>
          <a:xfrm>
            <a:off x="6077333" y="4439653"/>
            <a:ext cx="1143000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78ED904C-78C0-31CA-F8C4-A3D9CC0C2CCD}"/>
              </a:ext>
            </a:extLst>
          </p:cNvPr>
          <p:cNvCxnSpPr/>
          <p:nvPr/>
        </p:nvCxnSpPr>
        <p:spPr>
          <a:xfrm>
            <a:off x="6077333" y="4748464"/>
            <a:ext cx="1143000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5D567C7-FCC1-9C20-486C-BBAE57753269}"/>
              </a:ext>
            </a:extLst>
          </p:cNvPr>
          <p:cNvCxnSpPr/>
          <p:nvPr/>
        </p:nvCxnSpPr>
        <p:spPr>
          <a:xfrm>
            <a:off x="6077333" y="5049253"/>
            <a:ext cx="1143000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8AFC5A0-9789-5ADE-0267-98CEB19F394E}"/>
              </a:ext>
            </a:extLst>
          </p:cNvPr>
          <p:cNvCxnSpPr/>
          <p:nvPr/>
        </p:nvCxnSpPr>
        <p:spPr>
          <a:xfrm>
            <a:off x="6077333" y="5362074"/>
            <a:ext cx="1143000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AA331A3-3643-BA62-039C-45EBC3AB2336}"/>
              </a:ext>
            </a:extLst>
          </p:cNvPr>
          <p:cNvCxnSpPr/>
          <p:nvPr/>
        </p:nvCxnSpPr>
        <p:spPr>
          <a:xfrm>
            <a:off x="6077333" y="5662864"/>
            <a:ext cx="1143000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4D16F56-CA9B-2673-0010-B2BB2D44A55F}"/>
              </a:ext>
            </a:extLst>
          </p:cNvPr>
          <p:cNvCxnSpPr/>
          <p:nvPr/>
        </p:nvCxnSpPr>
        <p:spPr>
          <a:xfrm>
            <a:off x="6077333" y="5999748"/>
            <a:ext cx="1143000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EE839036-1B98-A526-B4FE-DE7A80E4AB20}"/>
              </a:ext>
            </a:extLst>
          </p:cNvPr>
          <p:cNvCxnSpPr/>
          <p:nvPr/>
        </p:nvCxnSpPr>
        <p:spPr>
          <a:xfrm>
            <a:off x="6077333" y="6324600"/>
            <a:ext cx="1143000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9D477F03-9A1B-4531-6B7D-537E94728B2B}"/>
              </a:ext>
            </a:extLst>
          </p:cNvPr>
          <p:cNvCxnSpPr/>
          <p:nvPr/>
        </p:nvCxnSpPr>
        <p:spPr>
          <a:xfrm>
            <a:off x="6077333" y="6625390"/>
            <a:ext cx="1143000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E3E60D0E-6838-94E3-D29B-11DBBAC90A03}"/>
              </a:ext>
            </a:extLst>
          </p:cNvPr>
          <p:cNvCxnSpPr/>
          <p:nvPr/>
        </p:nvCxnSpPr>
        <p:spPr>
          <a:xfrm>
            <a:off x="6077333" y="6950243"/>
            <a:ext cx="1143000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507F9B3-7B8D-7DF8-C367-BDC7DDBD06DD}"/>
              </a:ext>
            </a:extLst>
          </p:cNvPr>
          <p:cNvCxnSpPr/>
          <p:nvPr/>
        </p:nvCxnSpPr>
        <p:spPr>
          <a:xfrm>
            <a:off x="6077333" y="7287127"/>
            <a:ext cx="1143000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6CA6EFDE-3579-DE0B-9B46-A51A6F05DEEB}"/>
              </a:ext>
            </a:extLst>
          </p:cNvPr>
          <p:cNvSpPr/>
          <p:nvPr/>
        </p:nvSpPr>
        <p:spPr>
          <a:xfrm>
            <a:off x="14004" y="2194162"/>
            <a:ext cx="12976789" cy="182505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799F5123-E5FC-7B00-3479-07BAFE3C6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25" y="2396390"/>
            <a:ext cx="1177758" cy="1177758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BA14E57-9691-A609-779C-E3BDCEAE1D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573" y="2406419"/>
            <a:ext cx="1156548" cy="1156548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6C17F53-E324-17B2-121E-32CD82296A2B}"/>
              </a:ext>
            </a:extLst>
          </p:cNvPr>
          <p:cNvSpPr txBox="1"/>
          <p:nvPr/>
        </p:nvSpPr>
        <p:spPr>
          <a:xfrm>
            <a:off x="3057851" y="2312714"/>
            <a:ext cx="7074569" cy="13439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Associazione delle classi ai campioni del dataset F-MNIST</a:t>
            </a:r>
          </a:p>
        </p:txBody>
      </p:sp>
      <p:sp>
        <p:nvSpPr>
          <p:cNvPr id="22" name="Titolo Tesi…">
            <a:extLst>
              <a:ext uri="{FF2B5EF4-FFF2-40B4-BE49-F238E27FC236}">
                <a16:creationId xmlns:a16="http://schemas.microsoft.com/office/drawing/2014/main" id="{1E7A6422-33D5-125B-5333-4BD682F4F009}"/>
              </a:ext>
            </a:extLst>
          </p:cNvPr>
          <p:cNvSpPr txBox="1"/>
          <p:nvPr/>
        </p:nvSpPr>
        <p:spPr>
          <a:xfrm>
            <a:off x="7725133" y="8490319"/>
            <a:ext cx="4735016" cy="119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Comparazione algoritmi di Machine Learning per la classificazione di immagini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400" dirty="0"/>
              <a:t>Stefano Biddau</a:t>
            </a:r>
            <a:br>
              <a:rPr sz="1400" dirty="0"/>
            </a:br>
            <a:r>
              <a:rPr sz="1400" dirty="0" err="1"/>
              <a:t>Università</a:t>
            </a:r>
            <a:r>
              <a:rPr sz="1400" dirty="0"/>
              <a:t> </a:t>
            </a:r>
            <a:r>
              <a:rPr sz="1400" dirty="0" err="1"/>
              <a:t>degli</a:t>
            </a:r>
            <a:r>
              <a:rPr sz="1400" dirty="0"/>
              <a:t> </a:t>
            </a:r>
            <a:r>
              <a:rPr sz="1400" dirty="0" err="1"/>
              <a:t>Studi</a:t>
            </a:r>
            <a:r>
              <a:rPr sz="1400" dirty="0"/>
              <a:t> di Salerno</a:t>
            </a:r>
          </a:p>
        </p:txBody>
      </p:sp>
      <p:sp>
        <p:nvSpPr>
          <p:cNvPr id="23" name="email@studenti.unisa.it…">
            <a:extLst>
              <a:ext uri="{FF2B5EF4-FFF2-40B4-BE49-F238E27FC236}">
                <a16:creationId xmlns:a16="http://schemas.microsoft.com/office/drawing/2014/main" id="{022D2E0A-1513-E7C0-06B1-7282367537A7}"/>
              </a:ext>
            </a:extLst>
          </p:cNvPr>
          <p:cNvSpPr txBox="1"/>
          <p:nvPr/>
        </p:nvSpPr>
        <p:spPr>
          <a:xfrm>
            <a:off x="983157" y="8529104"/>
            <a:ext cx="2976777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s.biddau@studenti.unisa.it</a:t>
            </a:r>
            <a:endParaRPr dirty="0">
              <a:solidFill>
                <a:schemeClr val="bg1"/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stefanBid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@stefano-biddau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4" name="world-wide-web.png">
            <a:extLst>
              <a:ext uri="{FF2B5EF4-FFF2-40B4-BE49-F238E27FC236}">
                <a16:creationId xmlns:a16="http://schemas.microsoft.com/office/drawing/2014/main" id="{E58BD442-0495-BC9C-4522-E8F6C676EE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email.png" descr="email.png">
            <a:extLst>
              <a:ext uri="{FF2B5EF4-FFF2-40B4-BE49-F238E27FC236}">
                <a16:creationId xmlns:a16="http://schemas.microsoft.com/office/drawing/2014/main" id="{3B99118A-93FF-41CC-AE61-2660E315F6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linkedin(1).png" descr="linkedin(1).png">
            <a:extLst>
              <a:ext uri="{FF2B5EF4-FFF2-40B4-BE49-F238E27FC236}">
                <a16:creationId xmlns:a16="http://schemas.microsoft.com/office/drawing/2014/main" id="{0A944376-9562-826D-1B71-65CF74C208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831792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41862" y="8381174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13857" y="14333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D9BF535-E92F-24BB-AFAD-4143E363BA4E}"/>
              </a:ext>
            </a:extLst>
          </p:cNvPr>
          <p:cNvSpPr txBox="1"/>
          <p:nvPr/>
        </p:nvSpPr>
        <p:spPr>
          <a:xfrm>
            <a:off x="1647164" y="1966878"/>
            <a:ext cx="2263440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ALGORITMI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629AD75-1AC0-2BDD-AFAB-B8756EE333E4}"/>
              </a:ext>
            </a:extLst>
          </p:cNvPr>
          <p:cNvSpPr txBox="1"/>
          <p:nvPr/>
        </p:nvSpPr>
        <p:spPr>
          <a:xfrm>
            <a:off x="983157" y="3753183"/>
            <a:ext cx="5519237" cy="2128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indent="0" algn="l" defTabSz="1733930" rtl="0" fontAlgn="auto" latinLnBrk="0" hangingPunct="0">
              <a:lnSpc>
                <a:spcPct val="100000"/>
              </a:lnSpc>
              <a:spcBef>
                <a:spcPts val="1400"/>
              </a:spcBef>
              <a:buClrTx/>
              <a:buSzTx/>
              <a:buFontTx/>
              <a:buNone/>
              <a:tabLst/>
            </a:pPr>
            <a:r>
              <a:rPr kumimoji="0" lang="it-IT" sz="2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Gli algoritmi di intelligenza artificiale </a:t>
            </a:r>
            <a:r>
              <a:rPr kumimoji="0" lang="it-IT" sz="2400" b="1" i="0" u="sng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addestrano il comportamento</a:t>
            </a:r>
            <a:r>
              <a:rPr kumimoji="0" lang="it-IT" sz="2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del modello per renderlo capace di riconoscere le immagini ed </a:t>
            </a:r>
            <a:r>
              <a:rPr kumimoji="0" lang="it-IT" sz="2400" b="1" i="0" u="sng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effettuare una classificazione</a:t>
            </a:r>
            <a:r>
              <a:rPr kumimoji="0" lang="it-IT" sz="2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.</a:t>
            </a:r>
            <a:endParaRPr kumimoji="0" lang="it-IT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B8491A4-F888-0119-DEEB-9511A444A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597" y="2217954"/>
            <a:ext cx="766739" cy="76673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AD55BF1-68FF-2DB4-8DF9-E8CEB2A63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166" y="6345766"/>
            <a:ext cx="776343" cy="77634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82F337CA-F686-E4EB-591C-6AE7FB0C94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166" y="4973494"/>
            <a:ext cx="776343" cy="77634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BB4EC1B0-03EB-BA7A-CDBA-53EED137CA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439" y="3021479"/>
            <a:ext cx="776343" cy="776343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DA5C08F5-DB61-AB9F-3750-1772D4EEA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954" y="3021479"/>
            <a:ext cx="776343" cy="776343"/>
          </a:xfrm>
          <a:prstGeom prst="rect">
            <a:avLst/>
          </a:prstGeom>
        </p:spPr>
      </p:pic>
      <p:sp>
        <p:nvSpPr>
          <p:cNvPr id="28" name="Più 27">
            <a:extLst>
              <a:ext uri="{FF2B5EF4-FFF2-40B4-BE49-F238E27FC236}">
                <a16:creationId xmlns:a16="http://schemas.microsoft.com/office/drawing/2014/main" id="{1C3D5BE7-1BF4-D26F-FAF7-6B9586110500}"/>
              </a:ext>
            </a:extLst>
          </p:cNvPr>
          <p:cNvSpPr/>
          <p:nvPr/>
        </p:nvSpPr>
        <p:spPr>
          <a:xfrm>
            <a:off x="8776549" y="3070231"/>
            <a:ext cx="601579" cy="581001"/>
          </a:xfrm>
          <a:prstGeom prst="mathPlus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9" name="Parentesi quadra aperta 28">
            <a:extLst>
              <a:ext uri="{FF2B5EF4-FFF2-40B4-BE49-F238E27FC236}">
                <a16:creationId xmlns:a16="http://schemas.microsoft.com/office/drawing/2014/main" id="{6D099C3B-0A0C-424F-0BC9-A6BC51E99CD9}"/>
              </a:ext>
            </a:extLst>
          </p:cNvPr>
          <p:cNvSpPr/>
          <p:nvPr/>
        </p:nvSpPr>
        <p:spPr>
          <a:xfrm rot="16200000">
            <a:off x="8788368" y="3055060"/>
            <a:ext cx="581001" cy="2023108"/>
          </a:xfrm>
          <a:prstGeom prst="leftBracket">
            <a:avLst/>
          </a:prstGeom>
          <a:noFill/>
          <a:ln w="4445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E771F4F6-C0BC-B377-92B7-732FBCAA284D}"/>
              </a:ext>
            </a:extLst>
          </p:cNvPr>
          <p:cNvCxnSpPr>
            <a:cxnSpLocks/>
            <a:stCxn id="29" idx="1"/>
            <a:endCxn id="20" idx="0"/>
          </p:cNvCxnSpPr>
          <p:nvPr/>
        </p:nvCxnSpPr>
        <p:spPr>
          <a:xfrm flipH="1">
            <a:off x="9077338" y="4357115"/>
            <a:ext cx="1531" cy="616379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9E54D7F0-C422-8C10-05C7-A6E1E497220A}"/>
              </a:ext>
            </a:extLst>
          </p:cNvPr>
          <p:cNvCxnSpPr>
            <a:stCxn id="20" idx="2"/>
            <a:endCxn id="9" idx="0"/>
          </p:cNvCxnSpPr>
          <p:nvPr/>
        </p:nvCxnSpPr>
        <p:spPr>
          <a:xfrm>
            <a:off x="9077338" y="5749837"/>
            <a:ext cx="0" cy="595929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2F6E27F9-E0D1-EDFF-39BB-2C150E7948C2}"/>
              </a:ext>
            </a:extLst>
          </p:cNvPr>
          <p:cNvSpPr txBox="1"/>
          <p:nvPr/>
        </p:nvSpPr>
        <p:spPr>
          <a:xfrm>
            <a:off x="9619263" y="4778171"/>
            <a:ext cx="1263166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Modello</a:t>
            </a:r>
            <a:endParaRPr kumimoji="0" lang="it-IT" sz="3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A8F1BC22-6484-BA04-107E-1253581707F4}"/>
              </a:ext>
            </a:extLst>
          </p:cNvPr>
          <p:cNvSpPr/>
          <p:nvPr/>
        </p:nvSpPr>
        <p:spPr>
          <a:xfrm>
            <a:off x="10294481" y="6434912"/>
            <a:ext cx="1576457" cy="610649"/>
          </a:xfrm>
          <a:prstGeom prst="round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0D67E92-333E-1D38-A9C4-95D065A738B2}"/>
              </a:ext>
            </a:extLst>
          </p:cNvPr>
          <p:cNvSpPr txBox="1"/>
          <p:nvPr/>
        </p:nvSpPr>
        <p:spPr>
          <a:xfrm>
            <a:off x="10477541" y="6168466"/>
            <a:ext cx="1210335" cy="7899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Output</a:t>
            </a:r>
            <a:endParaRPr kumimoji="0" lang="it-IT" sz="3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ACCF9537-E5CF-CB6A-B575-78B60413D394}"/>
              </a:ext>
            </a:extLst>
          </p:cNvPr>
          <p:cNvCxnSpPr>
            <a:stCxn id="9" idx="3"/>
            <a:endCxn id="2" idx="1"/>
          </p:cNvCxnSpPr>
          <p:nvPr/>
        </p:nvCxnSpPr>
        <p:spPr>
          <a:xfrm>
            <a:off x="9465509" y="6733938"/>
            <a:ext cx="828972" cy="6299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itolo Tesi…">
            <a:extLst>
              <a:ext uri="{FF2B5EF4-FFF2-40B4-BE49-F238E27FC236}">
                <a16:creationId xmlns:a16="http://schemas.microsoft.com/office/drawing/2014/main" id="{88304C1E-8C3B-E782-D93E-2FA11DDD0D88}"/>
              </a:ext>
            </a:extLst>
          </p:cNvPr>
          <p:cNvSpPr txBox="1"/>
          <p:nvPr/>
        </p:nvSpPr>
        <p:spPr>
          <a:xfrm>
            <a:off x="7725133" y="8490319"/>
            <a:ext cx="4735016" cy="119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Comparazione algoritmi di Machine Learning per la classificazione di immagini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400" dirty="0"/>
              <a:t>Stefano Biddau</a:t>
            </a:r>
            <a:br>
              <a:rPr sz="1400" dirty="0"/>
            </a:br>
            <a:r>
              <a:rPr sz="1400" dirty="0" err="1"/>
              <a:t>Università</a:t>
            </a:r>
            <a:r>
              <a:rPr sz="1400" dirty="0"/>
              <a:t> </a:t>
            </a:r>
            <a:r>
              <a:rPr sz="1400" dirty="0" err="1"/>
              <a:t>degli</a:t>
            </a:r>
            <a:r>
              <a:rPr sz="1400" dirty="0"/>
              <a:t> </a:t>
            </a:r>
            <a:r>
              <a:rPr sz="1400" dirty="0" err="1"/>
              <a:t>Studi</a:t>
            </a:r>
            <a:r>
              <a:rPr sz="1400" dirty="0"/>
              <a:t> di Salerno</a:t>
            </a:r>
          </a:p>
        </p:txBody>
      </p:sp>
      <p:sp>
        <p:nvSpPr>
          <p:cNvPr id="8" name="email@studenti.unisa.it…">
            <a:extLst>
              <a:ext uri="{FF2B5EF4-FFF2-40B4-BE49-F238E27FC236}">
                <a16:creationId xmlns:a16="http://schemas.microsoft.com/office/drawing/2014/main" id="{26A65AFD-9C82-9759-FB1E-9DDA82761815}"/>
              </a:ext>
            </a:extLst>
          </p:cNvPr>
          <p:cNvSpPr txBox="1"/>
          <p:nvPr/>
        </p:nvSpPr>
        <p:spPr>
          <a:xfrm>
            <a:off x="983157" y="8529104"/>
            <a:ext cx="2976777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s.biddau@studenti.unisa.it</a:t>
            </a:r>
            <a:endParaRPr dirty="0">
              <a:solidFill>
                <a:schemeClr val="bg1"/>
              </a:solidFill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stefanBid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@stefano-biddau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0" name="world-wide-web.png">
            <a:extLst>
              <a:ext uri="{FF2B5EF4-FFF2-40B4-BE49-F238E27FC236}">
                <a16:creationId xmlns:a16="http://schemas.microsoft.com/office/drawing/2014/main" id="{9FDA70F5-801E-3BA3-B70D-F3E57178FB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email.png" descr="email.png">
            <a:extLst>
              <a:ext uri="{FF2B5EF4-FFF2-40B4-BE49-F238E27FC236}">
                <a16:creationId xmlns:a16="http://schemas.microsoft.com/office/drawing/2014/main" id="{5373A2F5-186C-3879-9107-7B9F089149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inkedin(1).png" descr="linkedin(1).png">
            <a:extLst>
              <a:ext uri="{FF2B5EF4-FFF2-40B4-BE49-F238E27FC236}">
                <a16:creationId xmlns:a16="http://schemas.microsoft.com/office/drawing/2014/main" id="{98A40607-377C-CEBA-EB01-3FB5B865D3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3559568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13857" y="14333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D9BF535-E92F-24BB-AFAD-4143E363BA4E}"/>
              </a:ext>
            </a:extLst>
          </p:cNvPr>
          <p:cNvSpPr txBox="1"/>
          <p:nvPr/>
        </p:nvSpPr>
        <p:spPr>
          <a:xfrm>
            <a:off x="781552" y="1972149"/>
            <a:ext cx="7288855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Algoritmi considerati per questo studio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629AD75-1AC0-2BDD-AFAB-B8756EE333E4}"/>
              </a:ext>
            </a:extLst>
          </p:cNvPr>
          <p:cNvSpPr txBox="1"/>
          <p:nvPr/>
        </p:nvSpPr>
        <p:spPr>
          <a:xfrm>
            <a:off x="1542054" y="3328421"/>
            <a:ext cx="2877391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400" dirty="0">
                <a:solidFill>
                  <a:schemeClr val="bg1"/>
                </a:solidFill>
              </a:rPr>
              <a:t>K</a:t>
            </a: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-</a:t>
            </a:r>
            <a:r>
              <a:rPr kumimoji="0" lang="it-IT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nearest</a:t>
            </a: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it-IT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neighbors</a:t>
            </a:r>
            <a:endParaRPr kumimoji="0" lang="it-IT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39C8E58-1D92-13F5-2BA6-6E10E116B6CA}"/>
              </a:ext>
            </a:extLst>
          </p:cNvPr>
          <p:cNvSpPr txBox="1"/>
          <p:nvPr/>
        </p:nvSpPr>
        <p:spPr>
          <a:xfrm>
            <a:off x="1542054" y="4079192"/>
            <a:ext cx="2468625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Alberi Decisionali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990E172-29F2-E0A5-72EB-F1788E71BA8C}"/>
              </a:ext>
            </a:extLst>
          </p:cNvPr>
          <p:cNvSpPr txBox="1"/>
          <p:nvPr/>
        </p:nvSpPr>
        <p:spPr>
          <a:xfrm>
            <a:off x="1542054" y="4847884"/>
            <a:ext cx="2962349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Foreste Randomiche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FBF7378-9717-4878-970E-D555A83D314E}"/>
              </a:ext>
            </a:extLst>
          </p:cNvPr>
          <p:cNvSpPr txBox="1"/>
          <p:nvPr/>
        </p:nvSpPr>
        <p:spPr>
          <a:xfrm>
            <a:off x="1542054" y="5675323"/>
            <a:ext cx="5422959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400" dirty="0">
                <a:solidFill>
                  <a:schemeClr val="bg1"/>
                </a:solidFill>
              </a:rPr>
              <a:t>Macchina a vettori di supporto (S.V.M.)</a:t>
            </a:r>
            <a:endParaRPr kumimoji="0" lang="it-IT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624EBAA9-EF1C-3C93-F2F9-54711BD9D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1478" y="5982995"/>
            <a:ext cx="537688" cy="53768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DF061CA0-ADB8-98AA-7126-E7F862FBD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1478" y="3636093"/>
            <a:ext cx="537688" cy="537688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AD745CB-EB20-BD67-CE7F-77F4D06A6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2697" y="4384498"/>
            <a:ext cx="537688" cy="537688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391079EC-908F-AE76-D93F-6B1FE3269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1478" y="5155556"/>
            <a:ext cx="537688" cy="53768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F6C70B7-5C7D-CEC1-3724-22A155A0AC1F}"/>
              </a:ext>
            </a:extLst>
          </p:cNvPr>
          <p:cNvSpPr txBox="1"/>
          <p:nvPr/>
        </p:nvSpPr>
        <p:spPr>
          <a:xfrm>
            <a:off x="1542054" y="6520683"/>
            <a:ext cx="3286156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Percettrone</a:t>
            </a: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it-IT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Multinastro</a:t>
            </a:r>
            <a:endParaRPr kumimoji="0" lang="it-IT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ACDAECB-1651-A28E-9AFB-3785C3212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1478" y="6828355"/>
            <a:ext cx="537688" cy="537688"/>
          </a:xfrm>
          <a:prstGeom prst="rect">
            <a:avLst/>
          </a:prstGeom>
        </p:spPr>
      </p:pic>
      <p:sp>
        <p:nvSpPr>
          <p:cNvPr id="3" name="Titolo Tesi…">
            <a:extLst>
              <a:ext uri="{FF2B5EF4-FFF2-40B4-BE49-F238E27FC236}">
                <a16:creationId xmlns:a16="http://schemas.microsoft.com/office/drawing/2014/main" id="{BCA10630-97DE-2AA3-D018-B4046988E901}"/>
              </a:ext>
            </a:extLst>
          </p:cNvPr>
          <p:cNvSpPr txBox="1"/>
          <p:nvPr/>
        </p:nvSpPr>
        <p:spPr>
          <a:xfrm>
            <a:off x="7725133" y="8490319"/>
            <a:ext cx="4735016" cy="119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Comparazione algoritmi di Machine Learning per la classificazione di immagini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400" dirty="0"/>
              <a:t>Stefano Biddau</a:t>
            </a:r>
            <a:br>
              <a:rPr sz="1400" dirty="0"/>
            </a:br>
            <a:r>
              <a:rPr sz="1400" dirty="0" err="1"/>
              <a:t>Università</a:t>
            </a:r>
            <a:r>
              <a:rPr sz="1400" dirty="0"/>
              <a:t> </a:t>
            </a:r>
            <a:r>
              <a:rPr sz="1400" dirty="0" err="1"/>
              <a:t>degli</a:t>
            </a:r>
            <a:r>
              <a:rPr sz="1400" dirty="0"/>
              <a:t> </a:t>
            </a:r>
            <a:r>
              <a:rPr sz="1400" dirty="0" err="1"/>
              <a:t>Studi</a:t>
            </a:r>
            <a:r>
              <a:rPr sz="1400" dirty="0"/>
              <a:t> di Salerno</a:t>
            </a:r>
          </a:p>
        </p:txBody>
      </p:sp>
      <p:sp>
        <p:nvSpPr>
          <p:cNvPr id="6" name="email@studenti.unisa.it…">
            <a:extLst>
              <a:ext uri="{FF2B5EF4-FFF2-40B4-BE49-F238E27FC236}">
                <a16:creationId xmlns:a16="http://schemas.microsoft.com/office/drawing/2014/main" id="{8C9FB1FC-AB12-A9F4-679D-6B9786083654}"/>
              </a:ext>
            </a:extLst>
          </p:cNvPr>
          <p:cNvSpPr txBox="1"/>
          <p:nvPr/>
        </p:nvSpPr>
        <p:spPr>
          <a:xfrm>
            <a:off x="983157" y="8529104"/>
            <a:ext cx="2976777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s.biddau@studenti.unisa.it</a:t>
            </a:r>
            <a:endParaRPr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stefanBid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@stefano-biddau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7" name="world-wide-web.png">
            <a:extLst>
              <a:ext uri="{FF2B5EF4-FFF2-40B4-BE49-F238E27FC236}">
                <a16:creationId xmlns:a16="http://schemas.microsoft.com/office/drawing/2014/main" id="{E8720293-9A4C-C245-BDBB-9D15058C81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email.png" descr="email.png">
            <a:extLst>
              <a:ext uri="{FF2B5EF4-FFF2-40B4-BE49-F238E27FC236}">
                <a16:creationId xmlns:a16="http://schemas.microsoft.com/office/drawing/2014/main" id="{55688370-F79A-2851-15E3-E45402A7F6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linkedin(1).png" descr="linkedin(1).png">
            <a:extLst>
              <a:ext uri="{FF2B5EF4-FFF2-40B4-BE49-F238E27FC236}">
                <a16:creationId xmlns:a16="http://schemas.microsoft.com/office/drawing/2014/main" id="{4452CBA1-F39B-1591-513A-697E797FD9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5595637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2" name="Metodologia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Metodologia</a:t>
            </a:r>
          </a:p>
        </p:txBody>
      </p:sp>
      <p:pic>
        <p:nvPicPr>
          <p:cNvPr id="26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810074EA-AE25-1E7B-DBBD-C01D1775C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597" y="2217954"/>
            <a:ext cx="766739" cy="76673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9154CDB-58D2-A57F-62DD-2B156CF80D06}"/>
              </a:ext>
            </a:extLst>
          </p:cNvPr>
          <p:cNvSpPr txBox="1"/>
          <p:nvPr/>
        </p:nvSpPr>
        <p:spPr>
          <a:xfrm>
            <a:off x="1647164" y="1966878"/>
            <a:ext cx="3372718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Lavoro effettuato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AEA8B6F-2E75-DB93-3C58-F0C1E61BED4A}"/>
              </a:ext>
            </a:extLst>
          </p:cNvPr>
          <p:cNvSpPr txBox="1"/>
          <p:nvPr/>
        </p:nvSpPr>
        <p:spPr>
          <a:xfrm>
            <a:off x="1542054" y="3722557"/>
            <a:ext cx="3236463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400" dirty="0">
                <a:solidFill>
                  <a:schemeClr val="bg1"/>
                </a:solidFill>
              </a:rPr>
              <a:t>Fase di </a:t>
            </a:r>
            <a:r>
              <a:rPr lang="it-IT" sz="2400" dirty="0" err="1">
                <a:solidFill>
                  <a:schemeClr val="bg1"/>
                </a:solidFill>
              </a:rPr>
              <a:t>pre</a:t>
            </a:r>
            <a:r>
              <a:rPr lang="it-IT" sz="2400" dirty="0">
                <a:solidFill>
                  <a:schemeClr val="bg1"/>
                </a:solidFill>
              </a:rPr>
              <a:t>-processing</a:t>
            </a:r>
            <a:endParaRPr kumimoji="0" lang="it-IT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2645E8A-829E-ED08-FF44-36DA0536D97D}"/>
              </a:ext>
            </a:extLst>
          </p:cNvPr>
          <p:cNvSpPr txBox="1"/>
          <p:nvPr/>
        </p:nvSpPr>
        <p:spPr>
          <a:xfrm>
            <a:off x="1540835" y="4841450"/>
            <a:ext cx="4522072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Scelta dei migliori iper-parametri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7C8D7FC-F7B2-C30C-41F5-F42778BB899E}"/>
              </a:ext>
            </a:extLst>
          </p:cNvPr>
          <p:cNvSpPr txBox="1"/>
          <p:nvPr/>
        </p:nvSpPr>
        <p:spPr>
          <a:xfrm>
            <a:off x="1542054" y="5910159"/>
            <a:ext cx="5328382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Realizzazione di due tipologie di script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3F3D069-A006-7DA7-CAD0-0A58BBD1D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1478" y="4030229"/>
            <a:ext cx="537688" cy="53768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A46CA2B-9DBA-A2E4-21F6-D55DE9852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1478" y="5146756"/>
            <a:ext cx="537688" cy="53768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D97A318-0215-A015-980B-280736E8D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1478" y="6217831"/>
            <a:ext cx="537688" cy="537688"/>
          </a:xfrm>
          <a:prstGeom prst="rect">
            <a:avLst/>
          </a:prstGeom>
        </p:spPr>
      </p:pic>
      <p:sp>
        <p:nvSpPr>
          <p:cNvPr id="4" name="Titolo Tesi…">
            <a:extLst>
              <a:ext uri="{FF2B5EF4-FFF2-40B4-BE49-F238E27FC236}">
                <a16:creationId xmlns:a16="http://schemas.microsoft.com/office/drawing/2014/main" id="{174025CC-4D8D-8D79-CC24-AFDA68830A45}"/>
              </a:ext>
            </a:extLst>
          </p:cNvPr>
          <p:cNvSpPr txBox="1"/>
          <p:nvPr/>
        </p:nvSpPr>
        <p:spPr>
          <a:xfrm>
            <a:off x="7725133" y="8490319"/>
            <a:ext cx="4735016" cy="119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Comparazione algoritmi di Machine Learning per la classificazione di immagini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400" dirty="0"/>
              <a:t>Stefano Biddau</a:t>
            </a:r>
            <a:br>
              <a:rPr sz="1400" dirty="0"/>
            </a:br>
            <a:r>
              <a:rPr sz="1400" dirty="0" err="1"/>
              <a:t>Università</a:t>
            </a:r>
            <a:r>
              <a:rPr sz="1400" dirty="0"/>
              <a:t> </a:t>
            </a:r>
            <a:r>
              <a:rPr sz="1400" dirty="0" err="1"/>
              <a:t>degli</a:t>
            </a:r>
            <a:r>
              <a:rPr sz="1400" dirty="0"/>
              <a:t> </a:t>
            </a:r>
            <a:r>
              <a:rPr sz="1400" dirty="0" err="1"/>
              <a:t>Studi</a:t>
            </a:r>
            <a:r>
              <a:rPr sz="1400" dirty="0"/>
              <a:t> di Salerno</a:t>
            </a:r>
          </a:p>
        </p:txBody>
      </p:sp>
      <p:sp>
        <p:nvSpPr>
          <p:cNvPr id="11" name="email@studenti.unisa.it…">
            <a:extLst>
              <a:ext uri="{FF2B5EF4-FFF2-40B4-BE49-F238E27FC236}">
                <a16:creationId xmlns:a16="http://schemas.microsoft.com/office/drawing/2014/main" id="{784F3F3D-995C-BED6-67F2-FF8A44B82C39}"/>
              </a:ext>
            </a:extLst>
          </p:cNvPr>
          <p:cNvSpPr txBox="1"/>
          <p:nvPr/>
        </p:nvSpPr>
        <p:spPr>
          <a:xfrm>
            <a:off x="983157" y="8529104"/>
            <a:ext cx="2976777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s.biddau@studenti.unisa.it</a:t>
            </a:r>
            <a:endParaRPr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stefanBid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@stefano-biddau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2" name="world-wide-web.png">
            <a:extLst>
              <a:ext uri="{FF2B5EF4-FFF2-40B4-BE49-F238E27FC236}">
                <a16:creationId xmlns:a16="http://schemas.microsoft.com/office/drawing/2014/main" id="{E5644371-5E00-FEB1-4226-5BB80AE808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email.png" descr="email.png">
            <a:extLst>
              <a:ext uri="{FF2B5EF4-FFF2-40B4-BE49-F238E27FC236}">
                <a16:creationId xmlns:a16="http://schemas.microsoft.com/office/drawing/2014/main" id="{8D3D87BD-806D-A4A2-7938-76F42A9E47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linkedin(1).png" descr="linkedin(1).png">
            <a:extLst>
              <a:ext uri="{FF2B5EF4-FFF2-40B4-BE49-F238E27FC236}">
                <a16:creationId xmlns:a16="http://schemas.microsoft.com/office/drawing/2014/main" id="{9D412BF5-EE6E-06BA-73BD-78D1E5484F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2" name="Metodologia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Metodologia</a:t>
            </a:r>
          </a:p>
        </p:txBody>
      </p:sp>
      <p:pic>
        <p:nvPicPr>
          <p:cNvPr id="26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810074EA-AE25-1E7B-DBBD-C01D1775C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597" y="2217954"/>
            <a:ext cx="766739" cy="76673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9154CDB-58D2-A57F-62DD-2B156CF80D06}"/>
              </a:ext>
            </a:extLst>
          </p:cNvPr>
          <p:cNvSpPr txBox="1"/>
          <p:nvPr/>
        </p:nvSpPr>
        <p:spPr>
          <a:xfrm>
            <a:off x="1647164" y="1966878"/>
            <a:ext cx="3372718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Lavoro effettuato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2645E8A-829E-ED08-FF44-36DA0536D97D}"/>
              </a:ext>
            </a:extLst>
          </p:cNvPr>
          <p:cNvSpPr txBox="1"/>
          <p:nvPr/>
        </p:nvSpPr>
        <p:spPr>
          <a:xfrm>
            <a:off x="1540835" y="4841450"/>
            <a:ext cx="4522072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Scelta dei migliori iper-parametri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7C8D7FC-F7B2-C30C-41F5-F42778BB899E}"/>
              </a:ext>
            </a:extLst>
          </p:cNvPr>
          <p:cNvSpPr txBox="1"/>
          <p:nvPr/>
        </p:nvSpPr>
        <p:spPr>
          <a:xfrm>
            <a:off x="1542054" y="5910159"/>
            <a:ext cx="5328382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Realizzazione di due tipologie di script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A46CA2B-9DBA-A2E4-21F6-D55DE9852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1478" y="5146756"/>
            <a:ext cx="537688" cy="53768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D97A318-0215-A015-980B-280736E8D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1478" y="6217831"/>
            <a:ext cx="537688" cy="537688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E3566A06-210E-5AE3-9B7D-098375A61ECB}"/>
              </a:ext>
            </a:extLst>
          </p:cNvPr>
          <p:cNvSpPr/>
          <p:nvPr/>
        </p:nvSpPr>
        <p:spPr>
          <a:xfrm>
            <a:off x="-2" y="1361908"/>
            <a:ext cx="13004802" cy="7058075"/>
          </a:xfrm>
          <a:prstGeom prst="rect">
            <a:avLst/>
          </a:prstGeom>
          <a:solidFill>
            <a:schemeClr val="bg2">
              <a:lumMod val="75000"/>
              <a:alpha val="86524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AEA8B6F-2E75-DB93-3C58-F0C1E61BED4A}"/>
              </a:ext>
            </a:extLst>
          </p:cNvPr>
          <p:cNvSpPr txBox="1"/>
          <p:nvPr/>
        </p:nvSpPr>
        <p:spPr>
          <a:xfrm>
            <a:off x="1542054" y="3722557"/>
            <a:ext cx="3470502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400" b="1" dirty="0">
                <a:solidFill>
                  <a:schemeClr val="tx1"/>
                </a:solidFill>
              </a:rPr>
              <a:t>Fase di </a:t>
            </a:r>
            <a:r>
              <a:rPr lang="it-IT" sz="2400" b="1" dirty="0" err="1">
                <a:solidFill>
                  <a:schemeClr val="tx1"/>
                </a:solidFill>
              </a:rPr>
              <a:t>pre</a:t>
            </a:r>
            <a:r>
              <a:rPr lang="it-IT" sz="2400" b="1" dirty="0">
                <a:solidFill>
                  <a:schemeClr val="tx1"/>
                </a:solidFill>
              </a:rPr>
              <a:t>-processing</a:t>
            </a:r>
            <a:endParaRPr kumimoji="0" lang="it-IT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3F3D069-A006-7DA7-CAD0-0A58BBD1D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1478" y="4030229"/>
            <a:ext cx="537688" cy="537688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D0F65BF5-64E8-1136-0A81-B6FE3EAF8449}"/>
              </a:ext>
            </a:extLst>
          </p:cNvPr>
          <p:cNvSpPr/>
          <p:nvPr/>
        </p:nvSpPr>
        <p:spPr>
          <a:xfrm>
            <a:off x="-13857" y="1710715"/>
            <a:ext cx="13018657" cy="1825054"/>
          </a:xfrm>
          <a:prstGeom prst="rect">
            <a:avLst/>
          </a:prstGeom>
          <a:solidFill>
            <a:srgbClr val="FFC000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4F8251E-1636-9F5E-680F-629FD4379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0322" y="2006999"/>
            <a:ext cx="1177758" cy="117775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4C01D7E-B50E-2A2A-DB22-450940F01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9871" y="2016362"/>
            <a:ext cx="1177758" cy="1177758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733ECDC-B370-B8FC-6F5C-C2E06A8E2356}"/>
              </a:ext>
            </a:extLst>
          </p:cNvPr>
          <p:cNvSpPr txBox="1"/>
          <p:nvPr/>
        </p:nvSpPr>
        <p:spPr>
          <a:xfrm>
            <a:off x="2886691" y="1966878"/>
            <a:ext cx="7074569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Prima fase</a:t>
            </a:r>
          </a:p>
        </p:txBody>
      </p:sp>
      <p:sp>
        <p:nvSpPr>
          <p:cNvPr id="15" name="Titolo Tesi…">
            <a:extLst>
              <a:ext uri="{FF2B5EF4-FFF2-40B4-BE49-F238E27FC236}">
                <a16:creationId xmlns:a16="http://schemas.microsoft.com/office/drawing/2014/main" id="{536E7A01-8458-FB3D-E6B1-54E2A59FCBAF}"/>
              </a:ext>
            </a:extLst>
          </p:cNvPr>
          <p:cNvSpPr txBox="1"/>
          <p:nvPr/>
        </p:nvSpPr>
        <p:spPr>
          <a:xfrm>
            <a:off x="7725133" y="8490319"/>
            <a:ext cx="4735016" cy="119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Comparazione algoritmi di Machine Learning per la classificazione di immagini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400" dirty="0"/>
              <a:t>Stefano Biddau</a:t>
            </a:r>
            <a:br>
              <a:rPr sz="1400" dirty="0"/>
            </a:br>
            <a:r>
              <a:rPr sz="1400" dirty="0" err="1"/>
              <a:t>Università</a:t>
            </a:r>
            <a:r>
              <a:rPr sz="1400" dirty="0"/>
              <a:t> </a:t>
            </a:r>
            <a:r>
              <a:rPr sz="1400" dirty="0" err="1"/>
              <a:t>degli</a:t>
            </a:r>
            <a:r>
              <a:rPr sz="1400" dirty="0"/>
              <a:t> </a:t>
            </a:r>
            <a:r>
              <a:rPr sz="1400" dirty="0" err="1"/>
              <a:t>Studi</a:t>
            </a:r>
            <a:r>
              <a:rPr sz="1400" dirty="0"/>
              <a:t> di Salerno</a:t>
            </a:r>
          </a:p>
        </p:txBody>
      </p:sp>
      <p:sp>
        <p:nvSpPr>
          <p:cNvPr id="16" name="email@studenti.unisa.it…">
            <a:extLst>
              <a:ext uri="{FF2B5EF4-FFF2-40B4-BE49-F238E27FC236}">
                <a16:creationId xmlns:a16="http://schemas.microsoft.com/office/drawing/2014/main" id="{E2D3868F-E698-F565-7DC4-35A464B273B1}"/>
              </a:ext>
            </a:extLst>
          </p:cNvPr>
          <p:cNvSpPr txBox="1"/>
          <p:nvPr/>
        </p:nvSpPr>
        <p:spPr>
          <a:xfrm>
            <a:off x="983157" y="8529104"/>
            <a:ext cx="2976777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s.biddau@studenti.unisa.it</a:t>
            </a:r>
            <a:endParaRPr dirty="0">
              <a:solidFill>
                <a:schemeClr val="bg1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stefanBid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@stefano-biddau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7" name="world-wide-web.png">
            <a:extLst>
              <a:ext uri="{FF2B5EF4-FFF2-40B4-BE49-F238E27FC236}">
                <a16:creationId xmlns:a16="http://schemas.microsoft.com/office/drawing/2014/main" id="{99935EB7-1C50-657C-FDF2-A33670EA6E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email.png" descr="email.png">
            <a:extLst>
              <a:ext uri="{FF2B5EF4-FFF2-40B4-BE49-F238E27FC236}">
                <a16:creationId xmlns:a16="http://schemas.microsoft.com/office/drawing/2014/main" id="{6E787564-CF7E-6DD7-591E-AF8A3EA263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linkedin(1).png" descr="linkedin(1).png">
            <a:extLst>
              <a:ext uri="{FF2B5EF4-FFF2-40B4-BE49-F238E27FC236}">
                <a16:creationId xmlns:a16="http://schemas.microsoft.com/office/drawing/2014/main" id="{1CA220E2-83D0-1A3F-1BB6-ED3A37BD18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9212002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2" name="Metodologia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Metodologia</a:t>
            </a:r>
          </a:p>
        </p:txBody>
      </p:sp>
      <p:pic>
        <p:nvPicPr>
          <p:cNvPr id="26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810074EA-AE25-1E7B-DBBD-C01D1775C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597" y="2217954"/>
            <a:ext cx="766739" cy="76673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9154CDB-58D2-A57F-62DD-2B156CF80D06}"/>
              </a:ext>
            </a:extLst>
          </p:cNvPr>
          <p:cNvSpPr txBox="1"/>
          <p:nvPr/>
        </p:nvSpPr>
        <p:spPr>
          <a:xfrm>
            <a:off x="1647164" y="1966878"/>
            <a:ext cx="4313681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b="1" dirty="0">
                <a:solidFill>
                  <a:schemeClr val="bg1"/>
                </a:solidFill>
              </a:rPr>
              <a:t>Fase di </a:t>
            </a:r>
            <a:r>
              <a:rPr lang="it-IT" b="1" dirty="0" err="1">
                <a:solidFill>
                  <a:schemeClr val="bg1"/>
                </a:solidFill>
              </a:rPr>
              <a:t>pre</a:t>
            </a:r>
            <a:r>
              <a:rPr lang="it-IT" b="1" dirty="0">
                <a:solidFill>
                  <a:schemeClr val="bg1"/>
                </a:solidFill>
              </a:rPr>
              <a:t>-processing</a:t>
            </a:r>
            <a:endParaRPr kumimoji="0" lang="it-IT" sz="3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1119047-E1AA-58C9-CEF7-27A4E88D3C67}"/>
              </a:ext>
            </a:extLst>
          </p:cNvPr>
          <p:cNvSpPr txBox="1"/>
          <p:nvPr/>
        </p:nvSpPr>
        <p:spPr>
          <a:xfrm>
            <a:off x="983158" y="4048649"/>
            <a:ext cx="5102332" cy="15378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Ad esempio quelle effettuate sui dataset </a:t>
            </a:r>
            <a:r>
              <a:rPr lang="it-IT" sz="2600" b="1" u="sng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MNIST</a:t>
            </a:r>
            <a:r>
              <a:rPr lang="it-IT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e </a:t>
            </a:r>
            <a:r>
              <a:rPr lang="it-IT" sz="2600" b="1" u="sng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F-MNIST</a:t>
            </a:r>
            <a:r>
              <a:rPr lang="it-IT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per prepararli ad addestrare i modelli.</a:t>
            </a:r>
          </a:p>
        </p:txBody>
      </p:sp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74A65985-BB85-3A07-DC0A-9EBB58DF56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355487"/>
              </p:ext>
            </p:extLst>
          </p:nvPr>
        </p:nvGraphicFramePr>
        <p:xfrm>
          <a:off x="6934583" y="2518351"/>
          <a:ext cx="5324897" cy="4716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itolo Tesi…">
            <a:extLst>
              <a:ext uri="{FF2B5EF4-FFF2-40B4-BE49-F238E27FC236}">
                <a16:creationId xmlns:a16="http://schemas.microsoft.com/office/drawing/2014/main" id="{4B08F4D8-ACD1-5CAD-92A8-694D05B3C9FF}"/>
              </a:ext>
            </a:extLst>
          </p:cNvPr>
          <p:cNvSpPr txBox="1"/>
          <p:nvPr/>
        </p:nvSpPr>
        <p:spPr>
          <a:xfrm>
            <a:off x="7725133" y="8490319"/>
            <a:ext cx="4735016" cy="119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Comparazione algoritmi di Machine Learning per la classificazione di immagini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400" dirty="0"/>
              <a:t>Stefano Biddau</a:t>
            </a:r>
            <a:br>
              <a:rPr sz="1400" dirty="0"/>
            </a:br>
            <a:r>
              <a:rPr sz="1400" dirty="0" err="1"/>
              <a:t>Università</a:t>
            </a:r>
            <a:r>
              <a:rPr sz="1400" dirty="0"/>
              <a:t> </a:t>
            </a:r>
            <a:r>
              <a:rPr sz="1400" dirty="0" err="1"/>
              <a:t>degli</a:t>
            </a:r>
            <a:r>
              <a:rPr sz="1400" dirty="0"/>
              <a:t> </a:t>
            </a:r>
            <a:r>
              <a:rPr sz="1400" dirty="0" err="1"/>
              <a:t>Studi</a:t>
            </a:r>
            <a:r>
              <a:rPr sz="1400" dirty="0"/>
              <a:t> di Salerno</a:t>
            </a:r>
          </a:p>
        </p:txBody>
      </p:sp>
      <p:sp>
        <p:nvSpPr>
          <p:cNvPr id="7" name="email@studenti.unisa.it…">
            <a:extLst>
              <a:ext uri="{FF2B5EF4-FFF2-40B4-BE49-F238E27FC236}">
                <a16:creationId xmlns:a16="http://schemas.microsoft.com/office/drawing/2014/main" id="{61618362-F3BD-E47C-2D0D-A6391778A63E}"/>
              </a:ext>
            </a:extLst>
          </p:cNvPr>
          <p:cNvSpPr txBox="1"/>
          <p:nvPr/>
        </p:nvSpPr>
        <p:spPr>
          <a:xfrm>
            <a:off x="983157" y="8529104"/>
            <a:ext cx="2976777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s.biddau@studenti.unisa.it</a:t>
            </a:r>
            <a:endParaRPr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stefanBid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@stefano-biddau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8" name="world-wide-web.png">
            <a:extLst>
              <a:ext uri="{FF2B5EF4-FFF2-40B4-BE49-F238E27FC236}">
                <a16:creationId xmlns:a16="http://schemas.microsoft.com/office/drawing/2014/main" id="{61F71869-FD7F-24E7-68E4-F4C45972E9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email.png" descr="email.png">
            <a:extLst>
              <a:ext uri="{FF2B5EF4-FFF2-40B4-BE49-F238E27FC236}">
                <a16:creationId xmlns:a16="http://schemas.microsoft.com/office/drawing/2014/main" id="{88F882A8-B390-F5C8-C3FB-EA9408A1F4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linkedin(1).png" descr="linkedin(1).png">
            <a:extLst>
              <a:ext uri="{FF2B5EF4-FFF2-40B4-BE49-F238E27FC236}">
                <a16:creationId xmlns:a16="http://schemas.microsoft.com/office/drawing/2014/main" id="{F84EBA5E-41DE-09DB-C3BA-737F24D38A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5816340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2" name="Metodologia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Metodologia</a:t>
            </a:r>
          </a:p>
        </p:txBody>
      </p:sp>
      <p:pic>
        <p:nvPicPr>
          <p:cNvPr id="26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810074EA-AE25-1E7B-DBBD-C01D1775C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597" y="2217954"/>
            <a:ext cx="766739" cy="76673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9154CDB-58D2-A57F-62DD-2B156CF80D06}"/>
              </a:ext>
            </a:extLst>
          </p:cNvPr>
          <p:cNvSpPr txBox="1"/>
          <p:nvPr/>
        </p:nvSpPr>
        <p:spPr>
          <a:xfrm>
            <a:off x="1647164" y="1966878"/>
            <a:ext cx="4166205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b="1" dirty="0">
                <a:solidFill>
                  <a:schemeClr val="bg1"/>
                </a:solidFill>
              </a:rPr>
              <a:t>O</a:t>
            </a: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perazioni preliminari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1119047-E1AA-58C9-CEF7-27A4E88D3C67}"/>
              </a:ext>
            </a:extLst>
          </p:cNvPr>
          <p:cNvSpPr txBox="1"/>
          <p:nvPr/>
        </p:nvSpPr>
        <p:spPr>
          <a:xfrm>
            <a:off x="983158" y="4048649"/>
            <a:ext cx="5102332" cy="15378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Ad esempio quelle effettuate sui dataset </a:t>
            </a:r>
            <a:r>
              <a:rPr lang="it-IT" sz="2600" b="1" u="sng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MNIST</a:t>
            </a:r>
            <a:r>
              <a:rPr lang="it-IT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e </a:t>
            </a:r>
            <a:r>
              <a:rPr lang="it-IT" sz="2600" b="1" u="sng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F-MNIST</a:t>
            </a:r>
            <a:r>
              <a:rPr lang="it-IT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per prepararli ad addestrare i modelli.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1135322-8A67-1965-0D4D-7017BDBBA88E}"/>
              </a:ext>
            </a:extLst>
          </p:cNvPr>
          <p:cNvSpPr/>
          <p:nvPr/>
        </p:nvSpPr>
        <p:spPr>
          <a:xfrm>
            <a:off x="0" y="1377675"/>
            <a:ext cx="13004799" cy="7026231"/>
          </a:xfrm>
          <a:prstGeom prst="rect">
            <a:avLst/>
          </a:prstGeom>
          <a:solidFill>
            <a:schemeClr val="bg2">
              <a:lumMod val="75000"/>
              <a:alpha val="86524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74A65985-BB85-3A07-DC0A-9EBB58DF56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7152763"/>
              </p:ext>
            </p:extLst>
          </p:nvPr>
        </p:nvGraphicFramePr>
        <p:xfrm>
          <a:off x="6934583" y="2518351"/>
          <a:ext cx="5324897" cy="4716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ttangolo 6">
            <a:extLst>
              <a:ext uri="{FF2B5EF4-FFF2-40B4-BE49-F238E27FC236}">
                <a16:creationId xmlns:a16="http://schemas.microsoft.com/office/drawing/2014/main" id="{169A9ABE-C8C1-B004-E0F1-8FB8BCA36619}"/>
              </a:ext>
            </a:extLst>
          </p:cNvPr>
          <p:cNvSpPr/>
          <p:nvPr/>
        </p:nvSpPr>
        <p:spPr>
          <a:xfrm>
            <a:off x="-2" y="1377277"/>
            <a:ext cx="6488390" cy="700875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ADD526A-E748-6FD4-5DE1-C61B06114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77" y="2237822"/>
            <a:ext cx="1177758" cy="117775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EA17743-4CBC-8F7C-05FB-7FA5345FB98D}"/>
              </a:ext>
            </a:extLst>
          </p:cNvPr>
          <p:cNvSpPr txBox="1"/>
          <p:nvPr/>
        </p:nvSpPr>
        <p:spPr>
          <a:xfrm>
            <a:off x="1182966" y="4353347"/>
            <a:ext cx="4888581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Focus sui dati</a:t>
            </a:r>
          </a:p>
        </p:txBody>
      </p:sp>
      <p:sp>
        <p:nvSpPr>
          <p:cNvPr id="10" name="Titolo Tesi…">
            <a:extLst>
              <a:ext uri="{FF2B5EF4-FFF2-40B4-BE49-F238E27FC236}">
                <a16:creationId xmlns:a16="http://schemas.microsoft.com/office/drawing/2014/main" id="{7E58EBDE-E075-5040-EC8F-24CA3F6BDB85}"/>
              </a:ext>
            </a:extLst>
          </p:cNvPr>
          <p:cNvSpPr txBox="1"/>
          <p:nvPr/>
        </p:nvSpPr>
        <p:spPr>
          <a:xfrm>
            <a:off x="7725133" y="8490319"/>
            <a:ext cx="4735016" cy="119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Comparazione algoritmi di Machine Learning per la classificazione di immagini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400" dirty="0"/>
              <a:t>Stefano Biddau</a:t>
            </a:r>
            <a:br>
              <a:rPr sz="1400" dirty="0"/>
            </a:br>
            <a:r>
              <a:rPr sz="1400" dirty="0" err="1"/>
              <a:t>Università</a:t>
            </a:r>
            <a:r>
              <a:rPr sz="1400" dirty="0"/>
              <a:t> </a:t>
            </a:r>
            <a:r>
              <a:rPr sz="1400" dirty="0" err="1"/>
              <a:t>degli</a:t>
            </a:r>
            <a:r>
              <a:rPr sz="1400" dirty="0"/>
              <a:t> </a:t>
            </a:r>
            <a:r>
              <a:rPr sz="1400" dirty="0" err="1"/>
              <a:t>Studi</a:t>
            </a:r>
            <a:r>
              <a:rPr sz="1400" dirty="0"/>
              <a:t> di Salerno</a:t>
            </a:r>
          </a:p>
        </p:txBody>
      </p:sp>
      <p:sp>
        <p:nvSpPr>
          <p:cNvPr id="11" name="email@studenti.unisa.it…">
            <a:extLst>
              <a:ext uri="{FF2B5EF4-FFF2-40B4-BE49-F238E27FC236}">
                <a16:creationId xmlns:a16="http://schemas.microsoft.com/office/drawing/2014/main" id="{E2896764-332F-5E4F-722C-F415670E39F7}"/>
              </a:ext>
            </a:extLst>
          </p:cNvPr>
          <p:cNvSpPr txBox="1"/>
          <p:nvPr/>
        </p:nvSpPr>
        <p:spPr>
          <a:xfrm>
            <a:off x="983157" y="8529104"/>
            <a:ext cx="2976777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s.biddau@studenti.unisa.it</a:t>
            </a:r>
            <a:endParaRPr dirty="0">
              <a:solidFill>
                <a:schemeClr val="bg1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stefanBid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@stefano-biddau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2" name="world-wide-web.png">
            <a:extLst>
              <a:ext uri="{FF2B5EF4-FFF2-40B4-BE49-F238E27FC236}">
                <a16:creationId xmlns:a16="http://schemas.microsoft.com/office/drawing/2014/main" id="{C745B969-4D24-382F-E9E7-5FFBE17C5A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email.png" descr="email.png">
            <a:extLst>
              <a:ext uri="{FF2B5EF4-FFF2-40B4-BE49-F238E27FC236}">
                <a16:creationId xmlns:a16="http://schemas.microsoft.com/office/drawing/2014/main" id="{97C48646-7BB6-DC13-27AD-1D1E167736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linkedin(1).png" descr="linkedin(1).png">
            <a:extLst>
              <a:ext uri="{FF2B5EF4-FFF2-40B4-BE49-F238E27FC236}">
                <a16:creationId xmlns:a16="http://schemas.microsoft.com/office/drawing/2014/main" id="{588A7670-EAEA-E66A-52F3-1F664035A5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8408998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53F3D069-A006-7DA7-CAD0-0A58BBD1D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1478" y="4030229"/>
            <a:ext cx="537688" cy="53768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AEA8B6F-2E75-DB93-3C58-F0C1E61BED4A}"/>
              </a:ext>
            </a:extLst>
          </p:cNvPr>
          <p:cNvSpPr txBox="1"/>
          <p:nvPr/>
        </p:nvSpPr>
        <p:spPr>
          <a:xfrm>
            <a:off x="1542054" y="3722557"/>
            <a:ext cx="3236463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400" dirty="0">
                <a:solidFill>
                  <a:schemeClr val="bg1"/>
                </a:solidFill>
              </a:rPr>
              <a:t>Fase di </a:t>
            </a:r>
            <a:r>
              <a:rPr lang="it-IT" sz="2400" dirty="0" err="1">
                <a:solidFill>
                  <a:schemeClr val="bg1"/>
                </a:solidFill>
              </a:rPr>
              <a:t>pre</a:t>
            </a:r>
            <a:r>
              <a:rPr lang="it-IT" sz="2400" dirty="0">
                <a:solidFill>
                  <a:schemeClr val="bg1"/>
                </a:solidFill>
              </a:rPr>
              <a:t>-processing</a:t>
            </a:r>
            <a:endParaRPr kumimoji="0" lang="it-IT" sz="2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5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2" name="Metodologia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Metodologia</a:t>
            </a:r>
          </a:p>
        </p:txBody>
      </p:sp>
      <p:pic>
        <p:nvPicPr>
          <p:cNvPr id="268" name="image2.png" descr="image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810074EA-AE25-1E7B-DBBD-C01D1775CA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597" y="2217954"/>
            <a:ext cx="766739" cy="76673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9154CDB-58D2-A57F-62DD-2B156CF80D06}"/>
              </a:ext>
            </a:extLst>
          </p:cNvPr>
          <p:cNvSpPr txBox="1"/>
          <p:nvPr/>
        </p:nvSpPr>
        <p:spPr>
          <a:xfrm>
            <a:off x="1647164" y="1966878"/>
            <a:ext cx="3372718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Lavoro effettuato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7C8D7FC-F7B2-C30C-41F5-F42778BB899E}"/>
              </a:ext>
            </a:extLst>
          </p:cNvPr>
          <p:cNvSpPr txBox="1"/>
          <p:nvPr/>
        </p:nvSpPr>
        <p:spPr>
          <a:xfrm>
            <a:off x="1542054" y="5910159"/>
            <a:ext cx="5328382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Realizzazione di due tipologie di script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D97A318-0215-A015-980B-280736E8D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1478" y="6217831"/>
            <a:ext cx="537688" cy="537688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E3566A06-210E-5AE3-9B7D-098375A61ECB}"/>
              </a:ext>
            </a:extLst>
          </p:cNvPr>
          <p:cNvSpPr/>
          <p:nvPr/>
        </p:nvSpPr>
        <p:spPr>
          <a:xfrm>
            <a:off x="-2" y="1361908"/>
            <a:ext cx="13004802" cy="7041998"/>
          </a:xfrm>
          <a:prstGeom prst="rect">
            <a:avLst/>
          </a:prstGeom>
          <a:solidFill>
            <a:schemeClr val="bg2">
              <a:lumMod val="75000"/>
              <a:alpha val="86524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0F65BF5-64E8-1136-0A81-B6FE3EAF8449}"/>
              </a:ext>
            </a:extLst>
          </p:cNvPr>
          <p:cNvSpPr/>
          <p:nvPr/>
        </p:nvSpPr>
        <p:spPr>
          <a:xfrm>
            <a:off x="-13857" y="1710715"/>
            <a:ext cx="13018657" cy="1825054"/>
          </a:xfrm>
          <a:prstGeom prst="rect">
            <a:avLst/>
          </a:prstGeom>
          <a:solidFill>
            <a:srgbClr val="FFC000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4F8251E-1636-9F5E-680F-629FD4379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0322" y="2006999"/>
            <a:ext cx="1177758" cy="117775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4C01D7E-B50E-2A2A-DB22-450940F01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9871" y="2016362"/>
            <a:ext cx="1177758" cy="1177758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733ECDC-B370-B8FC-6F5C-C2E06A8E2356}"/>
              </a:ext>
            </a:extLst>
          </p:cNvPr>
          <p:cNvSpPr txBox="1"/>
          <p:nvPr/>
        </p:nvSpPr>
        <p:spPr>
          <a:xfrm>
            <a:off x="2886691" y="1966878"/>
            <a:ext cx="7074569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b="1" dirty="0">
                <a:solidFill>
                  <a:schemeClr val="tx1"/>
                </a:solidFill>
              </a:rPr>
              <a:t>Seconda</a:t>
            </a: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fase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2645E8A-829E-ED08-FF44-36DA0536D97D}"/>
              </a:ext>
            </a:extLst>
          </p:cNvPr>
          <p:cNvSpPr txBox="1"/>
          <p:nvPr/>
        </p:nvSpPr>
        <p:spPr>
          <a:xfrm>
            <a:off x="1540835" y="4841450"/>
            <a:ext cx="4889159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Scelta dei migliori iper-parametri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A46CA2B-9DBA-A2E4-21F6-D55DE9852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1478" y="5146756"/>
            <a:ext cx="537688" cy="537688"/>
          </a:xfrm>
          <a:prstGeom prst="rect">
            <a:avLst/>
          </a:prstGeom>
        </p:spPr>
      </p:pic>
      <p:sp>
        <p:nvSpPr>
          <p:cNvPr id="15" name="Titolo Tesi…">
            <a:extLst>
              <a:ext uri="{FF2B5EF4-FFF2-40B4-BE49-F238E27FC236}">
                <a16:creationId xmlns:a16="http://schemas.microsoft.com/office/drawing/2014/main" id="{3BF6FF47-A882-D08A-2784-ADADC01E3B20}"/>
              </a:ext>
            </a:extLst>
          </p:cNvPr>
          <p:cNvSpPr txBox="1"/>
          <p:nvPr/>
        </p:nvSpPr>
        <p:spPr>
          <a:xfrm>
            <a:off x="7725133" y="8490319"/>
            <a:ext cx="4735016" cy="119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Comparazione algoritmi di Machine Learning per la classificazione di immagini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400" dirty="0"/>
              <a:t>Stefano Biddau</a:t>
            </a:r>
            <a:br>
              <a:rPr sz="1400" dirty="0"/>
            </a:br>
            <a:r>
              <a:rPr sz="1400" dirty="0" err="1"/>
              <a:t>Università</a:t>
            </a:r>
            <a:r>
              <a:rPr sz="1400" dirty="0"/>
              <a:t> </a:t>
            </a:r>
            <a:r>
              <a:rPr sz="1400" dirty="0" err="1"/>
              <a:t>degli</a:t>
            </a:r>
            <a:r>
              <a:rPr sz="1400" dirty="0"/>
              <a:t> </a:t>
            </a:r>
            <a:r>
              <a:rPr sz="1400" dirty="0" err="1"/>
              <a:t>Studi</a:t>
            </a:r>
            <a:r>
              <a:rPr sz="1400" dirty="0"/>
              <a:t> di Salerno</a:t>
            </a:r>
          </a:p>
        </p:txBody>
      </p:sp>
      <p:sp>
        <p:nvSpPr>
          <p:cNvPr id="16" name="email@studenti.unisa.it…">
            <a:extLst>
              <a:ext uri="{FF2B5EF4-FFF2-40B4-BE49-F238E27FC236}">
                <a16:creationId xmlns:a16="http://schemas.microsoft.com/office/drawing/2014/main" id="{58F31DC4-5E46-6D14-3049-E157FFC7ED98}"/>
              </a:ext>
            </a:extLst>
          </p:cNvPr>
          <p:cNvSpPr txBox="1"/>
          <p:nvPr/>
        </p:nvSpPr>
        <p:spPr>
          <a:xfrm>
            <a:off x="983157" y="8529104"/>
            <a:ext cx="2976777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s.biddau@studenti.unisa.it</a:t>
            </a:r>
            <a:endParaRPr dirty="0">
              <a:solidFill>
                <a:schemeClr val="bg1"/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stefanBid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@stefano-biddau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7" name="world-wide-web.png">
            <a:extLst>
              <a:ext uri="{FF2B5EF4-FFF2-40B4-BE49-F238E27FC236}">
                <a16:creationId xmlns:a16="http://schemas.microsoft.com/office/drawing/2014/main" id="{AA3220AC-F1BA-B387-ADA4-6B64F867B1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email.png" descr="email.png">
            <a:extLst>
              <a:ext uri="{FF2B5EF4-FFF2-40B4-BE49-F238E27FC236}">
                <a16:creationId xmlns:a16="http://schemas.microsoft.com/office/drawing/2014/main" id="{26D1FFCA-67DA-6A01-5384-4EEE357598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linkedin(1).png" descr="linkedin(1).png">
            <a:extLst>
              <a:ext uri="{FF2B5EF4-FFF2-40B4-BE49-F238E27FC236}">
                <a16:creationId xmlns:a16="http://schemas.microsoft.com/office/drawing/2014/main" id="{8A1DA341-08A1-C1AB-709E-0705C3B4F1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946108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sp>
        <p:nvSpPr>
          <p:cNvPr id="229" name="Titolo Tesi…"/>
          <p:cNvSpPr txBox="1"/>
          <p:nvPr/>
        </p:nvSpPr>
        <p:spPr>
          <a:xfrm>
            <a:off x="7725133" y="8490319"/>
            <a:ext cx="4735016" cy="119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Comparazione algoritmi di Machine Learning per la classificazione di immagini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400" dirty="0"/>
              <a:t>Stefano Biddau</a:t>
            </a:r>
            <a:br>
              <a:rPr sz="1400" dirty="0"/>
            </a:br>
            <a:r>
              <a:rPr sz="1400" dirty="0" err="1"/>
              <a:t>Università</a:t>
            </a:r>
            <a:r>
              <a:rPr sz="1400" dirty="0"/>
              <a:t> </a:t>
            </a:r>
            <a:r>
              <a:rPr sz="1400" dirty="0" err="1"/>
              <a:t>degli</a:t>
            </a:r>
            <a:r>
              <a:rPr sz="1400" dirty="0"/>
              <a:t> </a:t>
            </a:r>
            <a:r>
              <a:rPr sz="1400" dirty="0" err="1"/>
              <a:t>Studi</a:t>
            </a:r>
            <a:r>
              <a:rPr sz="1400" dirty="0"/>
              <a:t> di Salerno</a:t>
            </a:r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CD29561-C5E8-AB8C-17EC-AC6FE90DC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05" y="2265632"/>
            <a:ext cx="4949182" cy="3787200"/>
          </a:xfrm>
          <a:prstGeom prst="rect">
            <a:avLst/>
          </a:prstGeom>
          <a:ln>
            <a:noFill/>
          </a:ln>
          <a:effectLst>
            <a:reflection blurRad="6350" stA="52000" endA="300" endPos="34000" dir="5400000" sy="-100000" algn="bl" rotWithShape="0"/>
            <a:softEdge rad="112500"/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6ABE594-884E-4E42-D8AC-569ACD5BC4AB}"/>
              </a:ext>
            </a:extLst>
          </p:cNvPr>
          <p:cNvSpPr txBox="1"/>
          <p:nvPr/>
        </p:nvSpPr>
        <p:spPr>
          <a:xfrm>
            <a:off x="895853" y="2265633"/>
            <a:ext cx="5699356" cy="20087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A</a:t>
            </a:r>
            <a:r>
              <a:rPr lang="it-IT" sz="2600" b="1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l giorno d’oggi l’intelligenza artificiale si sta diffondendo in molti campi offrendo vari contesti applicativi.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19FDCF-D607-0605-FCB0-A6976E4EBA04}"/>
              </a:ext>
            </a:extLst>
          </p:cNvPr>
          <p:cNvSpPr txBox="1"/>
          <p:nvPr/>
        </p:nvSpPr>
        <p:spPr>
          <a:xfrm>
            <a:off x="861974" y="4185574"/>
            <a:ext cx="5330483" cy="12331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Il </a:t>
            </a:r>
            <a:r>
              <a:rPr kumimoji="0" lang="it-IT" sz="2600" b="1" i="0" u="sng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Riconoscimento delle immagini</a:t>
            </a:r>
            <a:r>
              <a:rPr kumimoji="0" lang="it-IT" sz="2600" i="0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it-IT" sz="2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è uno di questi.</a:t>
            </a:r>
          </a:p>
        </p:txBody>
      </p:sp>
      <p:sp>
        <p:nvSpPr>
          <p:cNvPr id="2" name="email@studenti.unisa.it…">
            <a:extLst>
              <a:ext uri="{FF2B5EF4-FFF2-40B4-BE49-F238E27FC236}">
                <a16:creationId xmlns:a16="http://schemas.microsoft.com/office/drawing/2014/main" id="{32A9A68F-A84D-C455-3E45-622B56A065DE}"/>
              </a:ext>
            </a:extLst>
          </p:cNvPr>
          <p:cNvSpPr txBox="1"/>
          <p:nvPr/>
        </p:nvSpPr>
        <p:spPr>
          <a:xfrm>
            <a:off x="983157" y="8529104"/>
            <a:ext cx="2976777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s.biddau@studenti.unisa.it</a:t>
            </a:r>
            <a:endParaRPr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stefanBid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@stefano-biddau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world-wide-web.png">
            <a:extLst>
              <a:ext uri="{FF2B5EF4-FFF2-40B4-BE49-F238E27FC236}">
                <a16:creationId xmlns:a16="http://schemas.microsoft.com/office/drawing/2014/main" id="{7C47B39C-AEAA-F792-08F0-FEA5C73E00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email.png" descr="email.png">
            <a:extLst>
              <a:ext uri="{FF2B5EF4-FFF2-40B4-BE49-F238E27FC236}">
                <a16:creationId xmlns:a16="http://schemas.microsoft.com/office/drawing/2014/main" id="{867F62D7-8268-F74F-3D08-C4D388F50C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linkedin(1).png" descr="linkedin(1).png">
            <a:extLst>
              <a:ext uri="{FF2B5EF4-FFF2-40B4-BE49-F238E27FC236}">
                <a16:creationId xmlns:a16="http://schemas.microsoft.com/office/drawing/2014/main" id="{17D2C8CB-D84B-D782-6F91-5ECA641BD3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2" name="Metodologia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Metodologia</a:t>
            </a:r>
          </a:p>
        </p:txBody>
      </p:sp>
      <p:pic>
        <p:nvPicPr>
          <p:cNvPr id="26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810074EA-AE25-1E7B-DBBD-C01D1775C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597" y="2217954"/>
            <a:ext cx="766739" cy="76673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9154CDB-58D2-A57F-62DD-2B156CF80D06}"/>
              </a:ext>
            </a:extLst>
          </p:cNvPr>
          <p:cNvSpPr txBox="1"/>
          <p:nvPr/>
        </p:nvSpPr>
        <p:spPr>
          <a:xfrm>
            <a:off x="1647164" y="1966878"/>
            <a:ext cx="3925755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b="1" dirty="0">
                <a:solidFill>
                  <a:schemeClr val="bg1"/>
                </a:solidFill>
              </a:rPr>
              <a:t>Scelta iper-parametri</a:t>
            </a:r>
            <a:endParaRPr kumimoji="0" lang="it-IT" sz="3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0B5DD64-8F36-D9BB-81FF-A27AE0B4A676}"/>
              </a:ext>
            </a:extLst>
          </p:cNvPr>
          <p:cNvSpPr txBox="1"/>
          <p:nvPr/>
        </p:nvSpPr>
        <p:spPr>
          <a:xfrm>
            <a:off x="983157" y="3706575"/>
            <a:ext cx="10968621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Per ogni algoritmo vengono individuati: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B65DB6A-BBF5-9D7D-EA71-FA8954C435D4}"/>
              </a:ext>
            </a:extLst>
          </p:cNvPr>
          <p:cNvSpPr txBox="1"/>
          <p:nvPr/>
        </p:nvSpPr>
        <p:spPr>
          <a:xfrm>
            <a:off x="1900075" y="5015450"/>
            <a:ext cx="4647106" cy="8730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Un iper-parametro principale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CC9C61C-301A-AA7B-2DCB-EE6E08304DC2}"/>
              </a:ext>
            </a:extLst>
          </p:cNvPr>
          <p:cNvSpPr txBox="1"/>
          <p:nvPr/>
        </p:nvSpPr>
        <p:spPr>
          <a:xfrm>
            <a:off x="1900075" y="6199452"/>
            <a:ext cx="6003246" cy="8730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Una serie di iper-parametri secondari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A55ED88-4349-3851-00E2-28A2A48B6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7018" y="5371064"/>
            <a:ext cx="517446" cy="51744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D0D5FA1-440E-5FD7-11E7-841601EC5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7018" y="6541440"/>
            <a:ext cx="517446" cy="517446"/>
          </a:xfrm>
          <a:prstGeom prst="rect">
            <a:avLst/>
          </a:prstGeom>
        </p:spPr>
      </p:pic>
      <p:sp>
        <p:nvSpPr>
          <p:cNvPr id="4" name="Titolo Tesi…">
            <a:extLst>
              <a:ext uri="{FF2B5EF4-FFF2-40B4-BE49-F238E27FC236}">
                <a16:creationId xmlns:a16="http://schemas.microsoft.com/office/drawing/2014/main" id="{9251735B-2D87-40AA-6C48-661D63FF138B}"/>
              </a:ext>
            </a:extLst>
          </p:cNvPr>
          <p:cNvSpPr txBox="1"/>
          <p:nvPr/>
        </p:nvSpPr>
        <p:spPr>
          <a:xfrm>
            <a:off x="7725133" y="8490319"/>
            <a:ext cx="4735016" cy="119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Comparazione algoritmi di Machine Learning per la classificazione di immagini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400" dirty="0"/>
              <a:t>Stefano Biddau</a:t>
            </a:r>
            <a:br>
              <a:rPr sz="1400" dirty="0"/>
            </a:br>
            <a:r>
              <a:rPr sz="1400" dirty="0" err="1"/>
              <a:t>Università</a:t>
            </a:r>
            <a:r>
              <a:rPr sz="1400" dirty="0"/>
              <a:t> </a:t>
            </a:r>
            <a:r>
              <a:rPr sz="1400" dirty="0" err="1"/>
              <a:t>degli</a:t>
            </a:r>
            <a:r>
              <a:rPr sz="1400" dirty="0"/>
              <a:t> </a:t>
            </a:r>
            <a:r>
              <a:rPr sz="1400" dirty="0" err="1"/>
              <a:t>Studi</a:t>
            </a:r>
            <a:r>
              <a:rPr sz="1400" dirty="0"/>
              <a:t> di Salerno</a:t>
            </a:r>
          </a:p>
        </p:txBody>
      </p:sp>
      <p:sp>
        <p:nvSpPr>
          <p:cNvPr id="5" name="email@studenti.unisa.it…">
            <a:extLst>
              <a:ext uri="{FF2B5EF4-FFF2-40B4-BE49-F238E27FC236}">
                <a16:creationId xmlns:a16="http://schemas.microsoft.com/office/drawing/2014/main" id="{B949FA59-46E8-B1E2-327B-DAF1D69C1F1F}"/>
              </a:ext>
            </a:extLst>
          </p:cNvPr>
          <p:cNvSpPr txBox="1"/>
          <p:nvPr/>
        </p:nvSpPr>
        <p:spPr>
          <a:xfrm>
            <a:off x="983157" y="8529104"/>
            <a:ext cx="2976777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s.biddau@studenti.unisa.it</a:t>
            </a:r>
            <a:endParaRPr dirty="0">
              <a:solidFill>
                <a:schemeClr val="bg1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stefanBid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@stefano-biddau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1" name="world-wide-web.png">
            <a:extLst>
              <a:ext uri="{FF2B5EF4-FFF2-40B4-BE49-F238E27FC236}">
                <a16:creationId xmlns:a16="http://schemas.microsoft.com/office/drawing/2014/main" id="{DA5F8409-C7BA-B113-DF89-F4B8F98596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email.png" descr="email.png">
            <a:extLst>
              <a:ext uri="{FF2B5EF4-FFF2-40B4-BE49-F238E27FC236}">
                <a16:creationId xmlns:a16="http://schemas.microsoft.com/office/drawing/2014/main" id="{F9028994-D90E-8D4C-CF63-534D1207A2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linkedin(1).png" descr="linkedin(1).png">
            <a:extLst>
              <a:ext uri="{FF2B5EF4-FFF2-40B4-BE49-F238E27FC236}">
                <a16:creationId xmlns:a16="http://schemas.microsoft.com/office/drawing/2014/main" id="{94493B96-9143-EFCA-85DC-A35519D85D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5004767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53F3D069-A006-7DA7-CAD0-0A58BBD1D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1478" y="4030229"/>
            <a:ext cx="537688" cy="53768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AEA8B6F-2E75-DB93-3C58-F0C1E61BED4A}"/>
              </a:ext>
            </a:extLst>
          </p:cNvPr>
          <p:cNvSpPr txBox="1"/>
          <p:nvPr/>
        </p:nvSpPr>
        <p:spPr>
          <a:xfrm>
            <a:off x="1542054" y="3722557"/>
            <a:ext cx="3236463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400" dirty="0">
                <a:solidFill>
                  <a:schemeClr val="bg1"/>
                </a:solidFill>
              </a:rPr>
              <a:t>Fase di </a:t>
            </a:r>
            <a:r>
              <a:rPr lang="it-IT" sz="2400" dirty="0" err="1">
                <a:solidFill>
                  <a:schemeClr val="bg1"/>
                </a:solidFill>
              </a:rPr>
              <a:t>pre</a:t>
            </a:r>
            <a:r>
              <a:rPr lang="it-IT" sz="2400" dirty="0">
                <a:solidFill>
                  <a:schemeClr val="bg1"/>
                </a:solidFill>
              </a:rPr>
              <a:t>-processing</a:t>
            </a:r>
            <a:endParaRPr kumimoji="0" lang="it-IT" sz="2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5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2" name="Metodologia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Metodologia</a:t>
            </a:r>
          </a:p>
        </p:txBody>
      </p:sp>
      <p:pic>
        <p:nvPicPr>
          <p:cNvPr id="268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810074EA-AE25-1E7B-DBBD-C01D1775C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597" y="2217954"/>
            <a:ext cx="766739" cy="76673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9154CDB-58D2-A57F-62DD-2B156CF80D06}"/>
              </a:ext>
            </a:extLst>
          </p:cNvPr>
          <p:cNvSpPr txBox="1"/>
          <p:nvPr/>
        </p:nvSpPr>
        <p:spPr>
          <a:xfrm>
            <a:off x="1647164" y="1966878"/>
            <a:ext cx="3372718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Lavoro effettuato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2645E8A-829E-ED08-FF44-36DA0536D97D}"/>
              </a:ext>
            </a:extLst>
          </p:cNvPr>
          <p:cNvSpPr txBox="1"/>
          <p:nvPr/>
        </p:nvSpPr>
        <p:spPr>
          <a:xfrm>
            <a:off x="1540835" y="4841450"/>
            <a:ext cx="4522072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Scelta dei migliori iper-parametri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A46CA2B-9DBA-A2E4-21F6-D55DE9852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1478" y="5146756"/>
            <a:ext cx="537688" cy="537688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E3566A06-210E-5AE3-9B7D-098375A61ECB}"/>
              </a:ext>
            </a:extLst>
          </p:cNvPr>
          <p:cNvSpPr/>
          <p:nvPr/>
        </p:nvSpPr>
        <p:spPr>
          <a:xfrm>
            <a:off x="-2" y="1361908"/>
            <a:ext cx="13004802" cy="7041998"/>
          </a:xfrm>
          <a:prstGeom prst="rect">
            <a:avLst/>
          </a:prstGeom>
          <a:solidFill>
            <a:schemeClr val="bg2">
              <a:lumMod val="75000"/>
              <a:alpha val="86524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0F65BF5-64E8-1136-0A81-B6FE3EAF8449}"/>
              </a:ext>
            </a:extLst>
          </p:cNvPr>
          <p:cNvSpPr/>
          <p:nvPr/>
        </p:nvSpPr>
        <p:spPr>
          <a:xfrm>
            <a:off x="-13857" y="1710715"/>
            <a:ext cx="13018657" cy="1825054"/>
          </a:xfrm>
          <a:prstGeom prst="rect">
            <a:avLst/>
          </a:prstGeom>
          <a:solidFill>
            <a:srgbClr val="FFC000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4F8251E-1636-9F5E-680F-629FD4379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0322" y="2006999"/>
            <a:ext cx="1177758" cy="117775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4C01D7E-B50E-2A2A-DB22-450940F01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9871" y="2016362"/>
            <a:ext cx="1177758" cy="1177758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733ECDC-B370-B8FC-6F5C-C2E06A8E2356}"/>
              </a:ext>
            </a:extLst>
          </p:cNvPr>
          <p:cNvSpPr txBox="1"/>
          <p:nvPr/>
        </p:nvSpPr>
        <p:spPr>
          <a:xfrm>
            <a:off x="2886691" y="1966878"/>
            <a:ext cx="7074569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Terza fase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D97A318-0215-A015-980B-280736E8D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1478" y="6217831"/>
            <a:ext cx="537688" cy="53768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7C8D7FC-F7B2-C30C-41F5-F42778BB899E}"/>
              </a:ext>
            </a:extLst>
          </p:cNvPr>
          <p:cNvSpPr txBox="1"/>
          <p:nvPr/>
        </p:nvSpPr>
        <p:spPr>
          <a:xfrm>
            <a:off x="1542054" y="5910159"/>
            <a:ext cx="5737148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Realizzazione di due tipologie di script</a:t>
            </a:r>
          </a:p>
        </p:txBody>
      </p:sp>
      <p:sp>
        <p:nvSpPr>
          <p:cNvPr id="15" name="Titolo Tesi…">
            <a:extLst>
              <a:ext uri="{FF2B5EF4-FFF2-40B4-BE49-F238E27FC236}">
                <a16:creationId xmlns:a16="http://schemas.microsoft.com/office/drawing/2014/main" id="{E392163D-8F88-8C60-450E-06460BA22599}"/>
              </a:ext>
            </a:extLst>
          </p:cNvPr>
          <p:cNvSpPr txBox="1"/>
          <p:nvPr/>
        </p:nvSpPr>
        <p:spPr>
          <a:xfrm>
            <a:off x="7725133" y="8490319"/>
            <a:ext cx="4735016" cy="119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Comparazione algoritmi di Machine Learning per la classificazione di immagini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400" dirty="0"/>
              <a:t>Stefano Biddau</a:t>
            </a:r>
            <a:br>
              <a:rPr sz="1400" dirty="0"/>
            </a:br>
            <a:r>
              <a:rPr sz="1400" dirty="0" err="1"/>
              <a:t>Università</a:t>
            </a:r>
            <a:r>
              <a:rPr sz="1400" dirty="0"/>
              <a:t> </a:t>
            </a:r>
            <a:r>
              <a:rPr sz="1400" dirty="0" err="1"/>
              <a:t>degli</a:t>
            </a:r>
            <a:r>
              <a:rPr sz="1400" dirty="0"/>
              <a:t> </a:t>
            </a:r>
            <a:r>
              <a:rPr sz="1400" dirty="0" err="1"/>
              <a:t>Studi</a:t>
            </a:r>
            <a:r>
              <a:rPr sz="1400" dirty="0"/>
              <a:t> di Salerno</a:t>
            </a:r>
          </a:p>
        </p:txBody>
      </p:sp>
      <p:sp>
        <p:nvSpPr>
          <p:cNvPr id="16" name="email@studenti.unisa.it…">
            <a:extLst>
              <a:ext uri="{FF2B5EF4-FFF2-40B4-BE49-F238E27FC236}">
                <a16:creationId xmlns:a16="http://schemas.microsoft.com/office/drawing/2014/main" id="{CAEB0F2A-05BE-7E1D-773E-BE50431C20C3}"/>
              </a:ext>
            </a:extLst>
          </p:cNvPr>
          <p:cNvSpPr txBox="1"/>
          <p:nvPr/>
        </p:nvSpPr>
        <p:spPr>
          <a:xfrm>
            <a:off x="983157" y="8529104"/>
            <a:ext cx="2976777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s.biddau@studenti.unisa.it</a:t>
            </a:r>
            <a:endParaRPr dirty="0">
              <a:solidFill>
                <a:schemeClr val="bg1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stefanBid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@stefano-biddau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7" name="world-wide-web.png">
            <a:extLst>
              <a:ext uri="{FF2B5EF4-FFF2-40B4-BE49-F238E27FC236}">
                <a16:creationId xmlns:a16="http://schemas.microsoft.com/office/drawing/2014/main" id="{890C9962-9598-BB5F-20BA-471FEA42AD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email.png" descr="email.png">
            <a:extLst>
              <a:ext uri="{FF2B5EF4-FFF2-40B4-BE49-F238E27FC236}">
                <a16:creationId xmlns:a16="http://schemas.microsoft.com/office/drawing/2014/main" id="{DEA6488E-F8DC-F1C5-296F-E33FBC3B28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linkedin(1).png" descr="linkedin(1).png">
            <a:extLst>
              <a:ext uri="{FF2B5EF4-FFF2-40B4-BE49-F238E27FC236}">
                <a16:creationId xmlns:a16="http://schemas.microsoft.com/office/drawing/2014/main" id="{45140122-96E1-AFBC-610E-EC6417E5EC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715445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2" name="Metodologia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Metodologia</a:t>
            </a:r>
          </a:p>
        </p:txBody>
      </p:sp>
      <p:pic>
        <p:nvPicPr>
          <p:cNvPr id="26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810074EA-AE25-1E7B-DBBD-C01D1775C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597" y="2217954"/>
            <a:ext cx="766739" cy="76673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9154CDB-58D2-A57F-62DD-2B156CF80D06}"/>
              </a:ext>
            </a:extLst>
          </p:cNvPr>
          <p:cNvSpPr txBox="1"/>
          <p:nvPr/>
        </p:nvSpPr>
        <p:spPr>
          <a:xfrm>
            <a:off x="1647164" y="1966878"/>
            <a:ext cx="4531690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b="1" dirty="0">
                <a:solidFill>
                  <a:schemeClr val="bg1"/>
                </a:solidFill>
              </a:rPr>
              <a:t>Prima tipologia di Script</a:t>
            </a:r>
            <a:endParaRPr kumimoji="0" lang="it-IT" sz="3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FABA94-F64F-013F-F121-31C5126C1AF6}"/>
              </a:ext>
            </a:extLst>
          </p:cNvPr>
          <p:cNvSpPr txBox="1"/>
          <p:nvPr/>
        </p:nvSpPr>
        <p:spPr>
          <a:xfrm>
            <a:off x="983157" y="2776016"/>
            <a:ext cx="11405192" cy="12054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S</a:t>
            </a:r>
            <a:r>
              <a:rPr lang="it-IT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imula l’addestramento dei modelli su entrambe i dataset con tutte le </a:t>
            </a:r>
            <a:r>
              <a:rPr lang="it-IT" sz="2600" b="1" u="sng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combinazioni</a:t>
            </a:r>
            <a:r>
              <a:rPr lang="it-IT" sz="26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di </a:t>
            </a:r>
            <a:r>
              <a:rPr lang="it-IT" sz="2600" b="1" u="sng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iper-parametri</a:t>
            </a:r>
            <a:r>
              <a:rPr lang="it-IT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scelti per fornire prime stime di accuratezza.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BB5193D-C507-D694-F3C9-8E3D4EE98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419" y="4246160"/>
            <a:ext cx="4248079" cy="328948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7495BB4-4E0D-8961-A1CE-6BCE33F78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575" y="4166121"/>
            <a:ext cx="4248082" cy="3369525"/>
          </a:xfrm>
          <a:prstGeom prst="rect">
            <a:avLst/>
          </a:prstGeom>
        </p:spPr>
      </p:pic>
      <p:sp>
        <p:nvSpPr>
          <p:cNvPr id="5" name="Titolo Tesi…">
            <a:extLst>
              <a:ext uri="{FF2B5EF4-FFF2-40B4-BE49-F238E27FC236}">
                <a16:creationId xmlns:a16="http://schemas.microsoft.com/office/drawing/2014/main" id="{B133D6B6-992A-7496-3F35-CDCBA5A08875}"/>
              </a:ext>
            </a:extLst>
          </p:cNvPr>
          <p:cNvSpPr txBox="1"/>
          <p:nvPr/>
        </p:nvSpPr>
        <p:spPr>
          <a:xfrm>
            <a:off x="7725133" y="8490319"/>
            <a:ext cx="4735016" cy="119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Comparazione algoritmi di Machine Learning per la classificazione di immagini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400" dirty="0"/>
              <a:t>Stefano Biddau</a:t>
            </a:r>
            <a:br>
              <a:rPr sz="1400" dirty="0"/>
            </a:br>
            <a:r>
              <a:rPr sz="1400" dirty="0" err="1"/>
              <a:t>Università</a:t>
            </a:r>
            <a:r>
              <a:rPr sz="1400" dirty="0"/>
              <a:t> </a:t>
            </a:r>
            <a:r>
              <a:rPr sz="1400" dirty="0" err="1"/>
              <a:t>degli</a:t>
            </a:r>
            <a:r>
              <a:rPr sz="1400" dirty="0"/>
              <a:t> </a:t>
            </a:r>
            <a:r>
              <a:rPr sz="1400" dirty="0" err="1"/>
              <a:t>Studi</a:t>
            </a:r>
            <a:r>
              <a:rPr sz="1400" dirty="0"/>
              <a:t> di Salerno</a:t>
            </a:r>
          </a:p>
        </p:txBody>
      </p:sp>
      <p:sp>
        <p:nvSpPr>
          <p:cNvPr id="6" name="email@studenti.unisa.it…">
            <a:extLst>
              <a:ext uri="{FF2B5EF4-FFF2-40B4-BE49-F238E27FC236}">
                <a16:creationId xmlns:a16="http://schemas.microsoft.com/office/drawing/2014/main" id="{46239E5B-80E2-98A3-7706-B40F32DDCB9B}"/>
              </a:ext>
            </a:extLst>
          </p:cNvPr>
          <p:cNvSpPr txBox="1"/>
          <p:nvPr/>
        </p:nvSpPr>
        <p:spPr>
          <a:xfrm>
            <a:off x="983157" y="8529104"/>
            <a:ext cx="2976777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s.biddau@studenti.unisa.it</a:t>
            </a:r>
            <a:endParaRPr dirty="0">
              <a:solidFill>
                <a:schemeClr val="bg1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stefanBid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@stefano-biddau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7" name="world-wide-web.png">
            <a:extLst>
              <a:ext uri="{FF2B5EF4-FFF2-40B4-BE49-F238E27FC236}">
                <a16:creationId xmlns:a16="http://schemas.microsoft.com/office/drawing/2014/main" id="{FC130FA3-0F6A-E4CB-DAA0-BE21B5B7FD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email.png" descr="email.png">
            <a:extLst>
              <a:ext uri="{FF2B5EF4-FFF2-40B4-BE49-F238E27FC236}">
                <a16:creationId xmlns:a16="http://schemas.microsoft.com/office/drawing/2014/main" id="{05E2A8B5-7CBC-B6C0-FA86-3BBDD2AF5E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linkedin(1).png" descr="linkedin(1).png">
            <a:extLst>
              <a:ext uri="{FF2B5EF4-FFF2-40B4-BE49-F238E27FC236}">
                <a16:creationId xmlns:a16="http://schemas.microsoft.com/office/drawing/2014/main" id="{6BF49965-71C9-4B08-97D8-01ADB25ADE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3174024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2" name="Metodologia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Metodologia</a:t>
            </a:r>
          </a:p>
        </p:txBody>
      </p:sp>
      <p:pic>
        <p:nvPicPr>
          <p:cNvPr id="26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810074EA-AE25-1E7B-DBBD-C01D1775C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597" y="2217954"/>
            <a:ext cx="766739" cy="76673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9154CDB-58D2-A57F-62DD-2B156CF80D06}"/>
              </a:ext>
            </a:extLst>
          </p:cNvPr>
          <p:cNvSpPr txBox="1"/>
          <p:nvPr/>
        </p:nvSpPr>
        <p:spPr>
          <a:xfrm>
            <a:off x="1647164" y="1966878"/>
            <a:ext cx="4531690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b="1" dirty="0">
                <a:solidFill>
                  <a:schemeClr val="bg1"/>
                </a:solidFill>
              </a:rPr>
              <a:t>Prima tipologia di Script</a:t>
            </a:r>
            <a:endParaRPr kumimoji="0" lang="it-IT" sz="3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FABA94-F64F-013F-F121-31C5126C1AF6}"/>
              </a:ext>
            </a:extLst>
          </p:cNvPr>
          <p:cNvSpPr txBox="1"/>
          <p:nvPr/>
        </p:nvSpPr>
        <p:spPr>
          <a:xfrm>
            <a:off x="983157" y="2776016"/>
            <a:ext cx="11405192" cy="12054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S</a:t>
            </a:r>
            <a:r>
              <a:rPr lang="it-IT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imula l’addestramento dei modelli su entrambe i dataset con tutte le </a:t>
            </a:r>
            <a:r>
              <a:rPr lang="it-IT" sz="2600" b="1" u="sng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combinazioni</a:t>
            </a:r>
            <a:r>
              <a:rPr lang="it-IT" sz="26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di </a:t>
            </a:r>
            <a:r>
              <a:rPr lang="it-IT" sz="2600" b="1" u="sng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iper-parametri</a:t>
            </a:r>
            <a:r>
              <a:rPr lang="it-IT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scelti per fornire prime stime di accuratezza.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5E3D506-DAA3-B06E-579A-2ABCFA4836F6}"/>
              </a:ext>
            </a:extLst>
          </p:cNvPr>
          <p:cNvSpPr/>
          <p:nvPr/>
        </p:nvSpPr>
        <p:spPr>
          <a:xfrm>
            <a:off x="-2" y="1377675"/>
            <a:ext cx="13004802" cy="7026231"/>
          </a:xfrm>
          <a:prstGeom prst="rect">
            <a:avLst/>
          </a:prstGeom>
          <a:solidFill>
            <a:schemeClr val="bg2">
              <a:lumMod val="75000"/>
              <a:alpha val="86524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7495BB4-4E0D-8961-A1CE-6BCE33F78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575" y="4166121"/>
            <a:ext cx="4248082" cy="336952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B5193D-C507-D694-F3C9-8E3D4EE98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419" y="4246160"/>
            <a:ext cx="4248079" cy="3289486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CABC8674-7E14-FB31-36ED-B80B7ED5BB1C}"/>
              </a:ext>
            </a:extLst>
          </p:cNvPr>
          <p:cNvSpPr/>
          <p:nvPr/>
        </p:nvSpPr>
        <p:spPr>
          <a:xfrm>
            <a:off x="14004" y="2194162"/>
            <a:ext cx="12976789" cy="182505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1065F3A-BC07-B573-725B-4D2C1D9BD5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25" y="2396390"/>
            <a:ext cx="1177758" cy="117775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553EE9A-E3B0-7107-9A38-448841752C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573" y="2406419"/>
            <a:ext cx="1156548" cy="1156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0387BD2-EFE3-0361-94CA-7067540213F1}"/>
              </a:ext>
            </a:extLst>
          </p:cNvPr>
          <p:cNvSpPr txBox="1"/>
          <p:nvPr/>
        </p:nvSpPr>
        <p:spPr>
          <a:xfrm>
            <a:off x="3057851" y="2312714"/>
            <a:ext cx="7074569" cy="13439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Alcuni output grafici forniti dalla prima tipologia di script </a:t>
            </a:r>
          </a:p>
        </p:txBody>
      </p:sp>
      <p:sp>
        <p:nvSpPr>
          <p:cNvPr id="6" name="Titolo Tesi…">
            <a:extLst>
              <a:ext uri="{FF2B5EF4-FFF2-40B4-BE49-F238E27FC236}">
                <a16:creationId xmlns:a16="http://schemas.microsoft.com/office/drawing/2014/main" id="{0DCD6F06-B455-9E21-C6A7-D7BA1A68D7C1}"/>
              </a:ext>
            </a:extLst>
          </p:cNvPr>
          <p:cNvSpPr txBox="1"/>
          <p:nvPr/>
        </p:nvSpPr>
        <p:spPr>
          <a:xfrm>
            <a:off x="7725133" y="8490319"/>
            <a:ext cx="4735016" cy="119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Comparazione algoritmi di Machine Learning per la classificazione di immagini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400" dirty="0"/>
              <a:t>Stefano Biddau</a:t>
            </a:r>
            <a:br>
              <a:rPr sz="1400" dirty="0"/>
            </a:br>
            <a:r>
              <a:rPr sz="1400" dirty="0" err="1"/>
              <a:t>Università</a:t>
            </a:r>
            <a:r>
              <a:rPr sz="1400" dirty="0"/>
              <a:t> </a:t>
            </a:r>
            <a:r>
              <a:rPr sz="1400" dirty="0" err="1"/>
              <a:t>degli</a:t>
            </a:r>
            <a:r>
              <a:rPr sz="1400" dirty="0"/>
              <a:t> </a:t>
            </a:r>
            <a:r>
              <a:rPr sz="1400" dirty="0" err="1"/>
              <a:t>Studi</a:t>
            </a:r>
            <a:r>
              <a:rPr sz="1400" dirty="0"/>
              <a:t> di Salerno</a:t>
            </a:r>
          </a:p>
        </p:txBody>
      </p:sp>
      <p:sp>
        <p:nvSpPr>
          <p:cNvPr id="12" name="email@studenti.unisa.it…">
            <a:extLst>
              <a:ext uri="{FF2B5EF4-FFF2-40B4-BE49-F238E27FC236}">
                <a16:creationId xmlns:a16="http://schemas.microsoft.com/office/drawing/2014/main" id="{B6AE87E7-B61D-B079-88DE-27A11CC68AE4}"/>
              </a:ext>
            </a:extLst>
          </p:cNvPr>
          <p:cNvSpPr txBox="1"/>
          <p:nvPr/>
        </p:nvSpPr>
        <p:spPr>
          <a:xfrm>
            <a:off x="983157" y="8529104"/>
            <a:ext cx="2976777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s.biddau@studenti.unisa.it</a:t>
            </a:r>
            <a:endParaRPr dirty="0">
              <a:solidFill>
                <a:schemeClr val="bg1"/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stefanBid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@stefano-biddau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4" name="world-wide-web.png">
            <a:extLst>
              <a:ext uri="{FF2B5EF4-FFF2-40B4-BE49-F238E27FC236}">
                <a16:creationId xmlns:a16="http://schemas.microsoft.com/office/drawing/2014/main" id="{E4DB1264-A6E6-A75B-AA3E-5D5A43BC6C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email.png" descr="email.png">
            <a:extLst>
              <a:ext uri="{FF2B5EF4-FFF2-40B4-BE49-F238E27FC236}">
                <a16:creationId xmlns:a16="http://schemas.microsoft.com/office/drawing/2014/main" id="{CDC81436-5F6C-904F-6FE0-CCEA3CBCEA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linkedin(1).png" descr="linkedin(1).png">
            <a:extLst>
              <a:ext uri="{FF2B5EF4-FFF2-40B4-BE49-F238E27FC236}">
                <a16:creationId xmlns:a16="http://schemas.microsoft.com/office/drawing/2014/main" id="{1399F7C8-9366-9134-E857-C76824E67A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158943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2" name="Metodologia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Metodologia</a:t>
            </a:r>
          </a:p>
        </p:txBody>
      </p:sp>
      <p:pic>
        <p:nvPicPr>
          <p:cNvPr id="26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810074EA-AE25-1E7B-DBBD-C01D1775C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597" y="2217954"/>
            <a:ext cx="766739" cy="76673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9154CDB-58D2-A57F-62DD-2B156CF80D06}"/>
              </a:ext>
            </a:extLst>
          </p:cNvPr>
          <p:cNvSpPr txBox="1"/>
          <p:nvPr/>
        </p:nvSpPr>
        <p:spPr>
          <a:xfrm>
            <a:off x="1647164" y="1966878"/>
            <a:ext cx="5067093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b="1" dirty="0">
                <a:solidFill>
                  <a:schemeClr val="bg1"/>
                </a:solidFill>
              </a:rPr>
              <a:t>Seconda tipologia di Script</a:t>
            </a:r>
            <a:endParaRPr kumimoji="0" lang="it-IT" sz="3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FABA94-F64F-013F-F121-31C5126C1AF6}"/>
              </a:ext>
            </a:extLst>
          </p:cNvPr>
          <p:cNvSpPr txBox="1"/>
          <p:nvPr/>
        </p:nvSpPr>
        <p:spPr>
          <a:xfrm>
            <a:off x="983157" y="2789866"/>
            <a:ext cx="11405192" cy="1177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A</a:t>
            </a:r>
            <a:r>
              <a:rPr lang="it-IT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ddestra effettivamente il modello con una singola combinazione di iper-parametri per fornire i valori di accuratezza del modello nella classificazione. 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BB5193D-C507-D694-F3C9-8E3D4EE98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6802" y="4246160"/>
            <a:ext cx="3969313" cy="328948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7495BB4-4E0D-8961-A1CE-6BCE33F78C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0" t="11029" r="13132" b="4050"/>
          <a:stretch/>
        </p:blipFill>
        <p:spPr>
          <a:xfrm>
            <a:off x="7839305" y="4241341"/>
            <a:ext cx="3598693" cy="3294302"/>
          </a:xfrm>
          <a:prstGeom prst="rect">
            <a:avLst/>
          </a:prstGeom>
        </p:spPr>
      </p:pic>
      <p:sp>
        <p:nvSpPr>
          <p:cNvPr id="5" name="Titolo Tesi…">
            <a:extLst>
              <a:ext uri="{FF2B5EF4-FFF2-40B4-BE49-F238E27FC236}">
                <a16:creationId xmlns:a16="http://schemas.microsoft.com/office/drawing/2014/main" id="{E05D7DF0-C5A2-74DC-F3A4-7AB2C43657B0}"/>
              </a:ext>
            </a:extLst>
          </p:cNvPr>
          <p:cNvSpPr txBox="1"/>
          <p:nvPr/>
        </p:nvSpPr>
        <p:spPr>
          <a:xfrm>
            <a:off x="7725133" y="8490319"/>
            <a:ext cx="4735016" cy="119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Comparazione algoritmi di Machine Learning per la classificazione di immagini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400" dirty="0"/>
              <a:t>Stefano Biddau</a:t>
            </a:r>
            <a:br>
              <a:rPr sz="1400" dirty="0"/>
            </a:br>
            <a:r>
              <a:rPr sz="1400" dirty="0" err="1"/>
              <a:t>Università</a:t>
            </a:r>
            <a:r>
              <a:rPr sz="1400" dirty="0"/>
              <a:t> </a:t>
            </a:r>
            <a:r>
              <a:rPr sz="1400" dirty="0" err="1"/>
              <a:t>degli</a:t>
            </a:r>
            <a:r>
              <a:rPr sz="1400" dirty="0"/>
              <a:t> </a:t>
            </a:r>
            <a:r>
              <a:rPr sz="1400" dirty="0" err="1"/>
              <a:t>Studi</a:t>
            </a:r>
            <a:r>
              <a:rPr sz="1400" dirty="0"/>
              <a:t> di Salerno</a:t>
            </a:r>
          </a:p>
        </p:txBody>
      </p:sp>
      <p:sp>
        <p:nvSpPr>
          <p:cNvPr id="6" name="email@studenti.unisa.it…">
            <a:extLst>
              <a:ext uri="{FF2B5EF4-FFF2-40B4-BE49-F238E27FC236}">
                <a16:creationId xmlns:a16="http://schemas.microsoft.com/office/drawing/2014/main" id="{D95EE635-7C88-5048-7A36-94484E44A0D5}"/>
              </a:ext>
            </a:extLst>
          </p:cNvPr>
          <p:cNvSpPr txBox="1"/>
          <p:nvPr/>
        </p:nvSpPr>
        <p:spPr>
          <a:xfrm>
            <a:off x="983157" y="8529104"/>
            <a:ext cx="2976777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s.biddau@studenti.unisa.it</a:t>
            </a:r>
            <a:endParaRPr dirty="0">
              <a:solidFill>
                <a:schemeClr val="bg1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stefanBid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@stefano-biddau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7" name="world-wide-web.png">
            <a:extLst>
              <a:ext uri="{FF2B5EF4-FFF2-40B4-BE49-F238E27FC236}">
                <a16:creationId xmlns:a16="http://schemas.microsoft.com/office/drawing/2014/main" id="{89005B96-45CE-948B-2344-1F47BCAC1B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email.png" descr="email.png">
            <a:extLst>
              <a:ext uri="{FF2B5EF4-FFF2-40B4-BE49-F238E27FC236}">
                <a16:creationId xmlns:a16="http://schemas.microsoft.com/office/drawing/2014/main" id="{F38F64C3-A2E6-5943-5C18-AFC7655B7F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linkedin(1).png" descr="linkedin(1).png">
            <a:extLst>
              <a:ext uri="{FF2B5EF4-FFF2-40B4-BE49-F238E27FC236}">
                <a16:creationId xmlns:a16="http://schemas.microsoft.com/office/drawing/2014/main" id="{E4FEBA57-D25C-156A-7669-799AB1CAC9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1205851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2" name="Metodologia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Metodologia</a:t>
            </a:r>
          </a:p>
        </p:txBody>
      </p:sp>
      <p:pic>
        <p:nvPicPr>
          <p:cNvPr id="26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810074EA-AE25-1E7B-DBBD-C01D1775C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597" y="2217954"/>
            <a:ext cx="766739" cy="76673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9154CDB-58D2-A57F-62DD-2B156CF80D06}"/>
              </a:ext>
            </a:extLst>
          </p:cNvPr>
          <p:cNvSpPr txBox="1"/>
          <p:nvPr/>
        </p:nvSpPr>
        <p:spPr>
          <a:xfrm>
            <a:off x="1647164" y="1966878"/>
            <a:ext cx="5067093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b="1" dirty="0">
                <a:solidFill>
                  <a:schemeClr val="bg1"/>
                </a:solidFill>
              </a:rPr>
              <a:t>Seconda tipologia di Script</a:t>
            </a:r>
            <a:endParaRPr kumimoji="0" lang="it-IT" sz="3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FABA94-F64F-013F-F121-31C5126C1AF6}"/>
              </a:ext>
            </a:extLst>
          </p:cNvPr>
          <p:cNvSpPr txBox="1"/>
          <p:nvPr/>
        </p:nvSpPr>
        <p:spPr>
          <a:xfrm>
            <a:off x="983157" y="2789866"/>
            <a:ext cx="11405192" cy="1177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Helvetica Neue" panose="02000503000000020004" pitchFamily="2" charset="0"/>
              </a:rPr>
              <a:t>A</a:t>
            </a:r>
            <a:r>
              <a:rPr lang="it-IT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ddestra effettivamente il modello con una singola combinazione di iper-parametri per fornire i valori di accuratezza del modello nella classificazione . 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34BA29C-1D0D-187C-7CF3-465D7E690662}"/>
              </a:ext>
            </a:extLst>
          </p:cNvPr>
          <p:cNvSpPr/>
          <p:nvPr/>
        </p:nvSpPr>
        <p:spPr>
          <a:xfrm>
            <a:off x="-2" y="1377675"/>
            <a:ext cx="13004802" cy="7026231"/>
          </a:xfrm>
          <a:prstGeom prst="rect">
            <a:avLst/>
          </a:prstGeom>
          <a:solidFill>
            <a:schemeClr val="bg2">
              <a:lumMod val="75000"/>
              <a:alpha val="86524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7495BB4-4E0D-8961-A1CE-6BCE33F78C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0" t="11029" r="13132" b="4050"/>
          <a:stretch/>
        </p:blipFill>
        <p:spPr>
          <a:xfrm>
            <a:off x="7839305" y="4241341"/>
            <a:ext cx="3598693" cy="329430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B5193D-C507-D694-F3C9-8E3D4EE98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6802" y="4246160"/>
            <a:ext cx="3969313" cy="3289486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A1290E2-F89C-0A68-BC28-B02A8C9C6E3B}"/>
              </a:ext>
            </a:extLst>
          </p:cNvPr>
          <p:cNvSpPr/>
          <p:nvPr/>
        </p:nvSpPr>
        <p:spPr>
          <a:xfrm>
            <a:off x="14004" y="2194162"/>
            <a:ext cx="12976789" cy="182505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1CC5D59-2B1D-5068-8746-CE0B8D70F4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25" y="2396390"/>
            <a:ext cx="1177758" cy="117775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380DCB6-EFFA-38AF-46CC-E7B825B239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573" y="2406419"/>
            <a:ext cx="1156548" cy="115654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5356BD7-5FDB-B673-D588-D9D8C2DF32DB}"/>
              </a:ext>
            </a:extLst>
          </p:cNvPr>
          <p:cNvSpPr txBox="1"/>
          <p:nvPr/>
        </p:nvSpPr>
        <p:spPr>
          <a:xfrm>
            <a:off x="3057851" y="2312714"/>
            <a:ext cx="7074569" cy="13439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Alcuni output grafici forniti dalla seconda tipologia di script </a:t>
            </a:r>
          </a:p>
        </p:txBody>
      </p:sp>
      <p:sp>
        <p:nvSpPr>
          <p:cNvPr id="10" name="Titolo Tesi…">
            <a:extLst>
              <a:ext uri="{FF2B5EF4-FFF2-40B4-BE49-F238E27FC236}">
                <a16:creationId xmlns:a16="http://schemas.microsoft.com/office/drawing/2014/main" id="{A0C2E64B-89ED-6FBE-2CD4-29A016F282F9}"/>
              </a:ext>
            </a:extLst>
          </p:cNvPr>
          <p:cNvSpPr txBox="1"/>
          <p:nvPr/>
        </p:nvSpPr>
        <p:spPr>
          <a:xfrm>
            <a:off x="7725133" y="8490319"/>
            <a:ext cx="4735016" cy="119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Comparazione algoritmi di Machine Learning per la classificazione di immagini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400" dirty="0"/>
              <a:t>Stefano Biddau</a:t>
            </a:r>
            <a:br>
              <a:rPr sz="1400" dirty="0"/>
            </a:br>
            <a:r>
              <a:rPr sz="1400" dirty="0" err="1"/>
              <a:t>Università</a:t>
            </a:r>
            <a:r>
              <a:rPr sz="1400" dirty="0"/>
              <a:t> </a:t>
            </a:r>
            <a:r>
              <a:rPr sz="1400" dirty="0" err="1"/>
              <a:t>degli</a:t>
            </a:r>
            <a:r>
              <a:rPr sz="1400" dirty="0"/>
              <a:t> </a:t>
            </a:r>
            <a:r>
              <a:rPr sz="1400" dirty="0" err="1"/>
              <a:t>Studi</a:t>
            </a:r>
            <a:r>
              <a:rPr sz="1400" dirty="0"/>
              <a:t> di Salerno</a:t>
            </a:r>
          </a:p>
        </p:txBody>
      </p:sp>
      <p:sp>
        <p:nvSpPr>
          <p:cNvPr id="12" name="email@studenti.unisa.it…">
            <a:extLst>
              <a:ext uri="{FF2B5EF4-FFF2-40B4-BE49-F238E27FC236}">
                <a16:creationId xmlns:a16="http://schemas.microsoft.com/office/drawing/2014/main" id="{833CC18B-68BE-60E1-8D87-C5CD98932585}"/>
              </a:ext>
            </a:extLst>
          </p:cNvPr>
          <p:cNvSpPr txBox="1"/>
          <p:nvPr/>
        </p:nvSpPr>
        <p:spPr>
          <a:xfrm>
            <a:off x="983157" y="8529104"/>
            <a:ext cx="2976777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s.biddau@studenti.unisa.it</a:t>
            </a:r>
            <a:endParaRPr dirty="0">
              <a:solidFill>
                <a:schemeClr val="bg1"/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stefanBid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@stefano-biddau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4" name="world-wide-web.png">
            <a:extLst>
              <a:ext uri="{FF2B5EF4-FFF2-40B4-BE49-F238E27FC236}">
                <a16:creationId xmlns:a16="http://schemas.microsoft.com/office/drawing/2014/main" id="{5B50A82B-8930-04F3-DAF1-C1C7D44DE5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email.png" descr="email.png">
            <a:extLst>
              <a:ext uri="{FF2B5EF4-FFF2-40B4-BE49-F238E27FC236}">
                <a16:creationId xmlns:a16="http://schemas.microsoft.com/office/drawing/2014/main" id="{3C1A794C-FF03-CE99-3E82-762D5151AD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linkedin(1).png" descr="linkedin(1).png">
            <a:extLst>
              <a:ext uri="{FF2B5EF4-FFF2-40B4-BE49-F238E27FC236}">
                <a16:creationId xmlns:a16="http://schemas.microsoft.com/office/drawing/2014/main" id="{0046A870-0597-F511-41B2-AD9083F843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159265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5" name="Titolo Sezione"/>
          <p:cNvSpPr txBox="1"/>
          <p:nvPr/>
        </p:nvSpPr>
        <p:spPr>
          <a:xfrm>
            <a:off x="557064" y="397333"/>
            <a:ext cx="11609060" cy="67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/>
            </a:lvl1pPr>
          </a:lstStyle>
          <a:p>
            <a:r>
              <a:rPr lang="it-IT" dirty="0"/>
              <a:t>Risultati</a:t>
            </a:r>
            <a:endParaRPr dirty="0"/>
          </a:p>
        </p:txBody>
      </p:sp>
      <p:pic>
        <p:nvPicPr>
          <p:cNvPr id="276" name="black_text-removebg-preview.png" descr="black_text-removebg-pre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335" y="150768"/>
            <a:ext cx="2209801" cy="1061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world-wide-web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4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email(1).png" descr="email(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linkedin.png" descr="linkedi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2EC5A18-5F8B-307F-3358-8726C1D4152C}"/>
              </a:ext>
            </a:extLst>
          </p:cNvPr>
          <p:cNvSpPr txBox="1"/>
          <p:nvPr/>
        </p:nvSpPr>
        <p:spPr>
          <a:xfrm>
            <a:off x="1647164" y="1966878"/>
            <a:ext cx="4441922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b="1" dirty="0">
                <a:solidFill>
                  <a:schemeClr val="bg1"/>
                </a:solidFill>
              </a:rPr>
              <a:t>Panoramica dei risultati</a:t>
            </a:r>
            <a:endParaRPr kumimoji="0" lang="it-IT" sz="3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7663A11-8965-2646-F3B7-266A050C9F78}"/>
              </a:ext>
            </a:extLst>
          </p:cNvPr>
          <p:cNvSpPr txBox="1"/>
          <p:nvPr/>
        </p:nvSpPr>
        <p:spPr>
          <a:xfrm>
            <a:off x="983157" y="2924533"/>
            <a:ext cx="11222046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 risultati ottenuti mostrano: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1300CAD-3D77-E444-2379-DD8E2BF365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597" y="2217954"/>
            <a:ext cx="766739" cy="76673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5D324E-54C6-8A5C-9DF0-AABCF0E7368E}"/>
              </a:ext>
            </a:extLst>
          </p:cNvPr>
          <p:cNvSpPr txBox="1"/>
          <p:nvPr/>
        </p:nvSpPr>
        <p:spPr>
          <a:xfrm>
            <a:off x="1900075" y="4031362"/>
            <a:ext cx="9553657" cy="12331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Tutti gli algoritmi raggiungono un’accuratezza di classificazione </a:t>
            </a:r>
            <a:r>
              <a:rPr kumimoji="0" lang="it-IT" sz="2600" b="1" i="0" u="sng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superiore all’87%</a:t>
            </a:r>
            <a:r>
              <a:rPr kumimoji="0" lang="it-IT" sz="2600" i="0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it-IT" sz="2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con addestramento su </a:t>
            </a:r>
            <a:r>
              <a:rPr kumimoji="0" lang="it-IT" sz="2600" b="1" i="0" u="sng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MNIST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8A6D0F4-59ED-CF54-2BEE-B3CE82BFC865}"/>
              </a:ext>
            </a:extLst>
          </p:cNvPr>
          <p:cNvSpPr txBox="1"/>
          <p:nvPr/>
        </p:nvSpPr>
        <p:spPr>
          <a:xfrm>
            <a:off x="1900074" y="5467620"/>
            <a:ext cx="9553647" cy="12331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it-IT" sz="2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Tutti gli algoritmi raggiungono un’accuratezza di classificazione </a:t>
            </a:r>
            <a:r>
              <a:rPr kumimoji="0" lang="it-IT" sz="2600" b="1" i="0" u="sng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superiore all’80%</a:t>
            </a:r>
            <a:r>
              <a:rPr kumimoji="0" lang="it-IT" sz="26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it-IT" sz="2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con addestramento su </a:t>
            </a:r>
            <a:r>
              <a:rPr kumimoji="0" lang="it-IT" sz="2600" b="1" i="0" u="sng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F-MNIST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7E11A3F-86F1-B7A6-115B-C36F3721F6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7018" y="4567025"/>
            <a:ext cx="517446" cy="51744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1A493CE-9478-8444-B162-6CEEB95F10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7018" y="5989657"/>
            <a:ext cx="517446" cy="517446"/>
          </a:xfrm>
          <a:prstGeom prst="rect">
            <a:avLst/>
          </a:prstGeom>
        </p:spPr>
      </p:pic>
      <p:sp>
        <p:nvSpPr>
          <p:cNvPr id="14" name="Titolo Tesi…">
            <a:extLst>
              <a:ext uri="{FF2B5EF4-FFF2-40B4-BE49-F238E27FC236}">
                <a16:creationId xmlns:a16="http://schemas.microsoft.com/office/drawing/2014/main" id="{4541DBE0-6411-EA4E-A289-1C3CE8480A52}"/>
              </a:ext>
            </a:extLst>
          </p:cNvPr>
          <p:cNvSpPr txBox="1"/>
          <p:nvPr/>
        </p:nvSpPr>
        <p:spPr>
          <a:xfrm>
            <a:off x="7725133" y="8490319"/>
            <a:ext cx="4735016" cy="119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>
                <a:solidFill>
                  <a:schemeClr val="tx1"/>
                </a:solidFill>
              </a:rPr>
              <a:t>Comparazione algoritmi di Machine Learning per la classificazione di immagini</a:t>
            </a:r>
            <a:endParaRPr sz="1600" dirty="0">
              <a:solidFill>
                <a:schemeClr val="tx1"/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400" dirty="0">
                <a:solidFill>
                  <a:schemeClr val="tx1"/>
                </a:solidFill>
              </a:rPr>
              <a:t>Stefano Biddau</a:t>
            </a:r>
            <a:br>
              <a:rPr sz="1400" dirty="0">
                <a:solidFill>
                  <a:schemeClr val="tx1"/>
                </a:solidFill>
              </a:rPr>
            </a:br>
            <a:r>
              <a:rPr sz="1400" dirty="0" err="1">
                <a:solidFill>
                  <a:schemeClr val="tx1"/>
                </a:solidFill>
              </a:rPr>
              <a:t>Università</a:t>
            </a:r>
            <a:r>
              <a:rPr sz="1400" dirty="0">
                <a:solidFill>
                  <a:schemeClr val="tx1"/>
                </a:solidFill>
              </a:rPr>
              <a:t> </a:t>
            </a:r>
            <a:r>
              <a:rPr sz="1400" dirty="0" err="1">
                <a:solidFill>
                  <a:schemeClr val="tx1"/>
                </a:solidFill>
              </a:rPr>
              <a:t>degli</a:t>
            </a:r>
            <a:r>
              <a:rPr sz="1400" dirty="0">
                <a:solidFill>
                  <a:schemeClr val="tx1"/>
                </a:solidFill>
              </a:rPr>
              <a:t> </a:t>
            </a:r>
            <a:r>
              <a:rPr sz="1400" dirty="0" err="1">
                <a:solidFill>
                  <a:schemeClr val="tx1"/>
                </a:solidFill>
              </a:rPr>
              <a:t>Studi</a:t>
            </a:r>
            <a:r>
              <a:rPr sz="1400" dirty="0">
                <a:solidFill>
                  <a:schemeClr val="tx1"/>
                </a:solidFill>
              </a:rPr>
              <a:t> di Salerno</a:t>
            </a:r>
          </a:p>
        </p:txBody>
      </p:sp>
      <p:sp>
        <p:nvSpPr>
          <p:cNvPr id="15" name="email@studenti.unisa.it…">
            <a:extLst>
              <a:ext uri="{FF2B5EF4-FFF2-40B4-BE49-F238E27FC236}">
                <a16:creationId xmlns:a16="http://schemas.microsoft.com/office/drawing/2014/main" id="{A23BDDA2-FFB4-A8E2-ECBC-725838713D9A}"/>
              </a:ext>
            </a:extLst>
          </p:cNvPr>
          <p:cNvSpPr txBox="1"/>
          <p:nvPr/>
        </p:nvSpPr>
        <p:spPr>
          <a:xfrm>
            <a:off x="983157" y="8529104"/>
            <a:ext cx="2976777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s.biddau@studenti.unisa.it</a:t>
            </a:r>
            <a:endParaRPr dirty="0">
              <a:solidFill>
                <a:schemeClr val="tx1"/>
              </a:solidFill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tx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stefanBid</a:t>
            </a:r>
            <a:endParaRPr dirty="0">
              <a:solidFill>
                <a:schemeClr val="tx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tx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@stefano-biddau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3" name="Titolo Tesi…"/>
          <p:cNvSpPr txBox="1"/>
          <p:nvPr/>
        </p:nvSpPr>
        <p:spPr>
          <a:xfrm>
            <a:off x="7725133" y="8560997"/>
            <a:ext cx="4735016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Titolo Tesi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Nome Cognome</a:t>
            </a:r>
            <a:br/>
            <a:r>
              <a:t>Università degli Studi di Salerno</a:t>
            </a:r>
          </a:p>
        </p:txBody>
      </p:sp>
      <p:sp>
        <p:nvSpPr>
          <p:cNvPr id="274" name="email@studenti.unisa.it…"/>
          <p:cNvSpPr txBox="1"/>
          <p:nvPr/>
        </p:nvSpPr>
        <p:spPr>
          <a:xfrm>
            <a:off x="983157" y="8519920"/>
            <a:ext cx="2619986" cy="108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hlinkClick r:id="rId2"/>
              </a:rPr>
              <a:t>email@studenti.unisa.it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+mj-lt"/>
                <a:ea typeface="+mj-ea"/>
                <a:cs typeface="+mj-cs"/>
                <a:sym typeface="Helvetica Neue"/>
              </a:defRPr>
            </a:pPr>
            <a:r>
              <a:rPr dirty="0" err="1"/>
              <a:t>Sito</a:t>
            </a:r>
            <a:r>
              <a:rPr dirty="0"/>
              <a:t>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@Account social</a:t>
            </a:r>
          </a:p>
        </p:txBody>
      </p:sp>
      <p:sp>
        <p:nvSpPr>
          <p:cNvPr id="275" name="Titolo Sezione"/>
          <p:cNvSpPr txBox="1"/>
          <p:nvPr/>
        </p:nvSpPr>
        <p:spPr>
          <a:xfrm>
            <a:off x="557064" y="397333"/>
            <a:ext cx="11609060" cy="67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/>
            </a:lvl1pPr>
          </a:lstStyle>
          <a:p>
            <a:r>
              <a:rPr lang="it-IT" dirty="0"/>
              <a:t>Risultati</a:t>
            </a:r>
            <a:endParaRPr dirty="0"/>
          </a:p>
        </p:txBody>
      </p:sp>
      <p:pic>
        <p:nvPicPr>
          <p:cNvPr id="276" name="black_text-removebg-preview.png" descr="black_text-removebg-pre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335" y="150768"/>
            <a:ext cx="2209801" cy="1061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world-wide-web(1).png" descr="world-wide-web(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4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email(1).png" descr="email(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linkedin.png" descr="linkedi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2EC5A18-5F8B-307F-3358-8726C1D4152C}"/>
              </a:ext>
            </a:extLst>
          </p:cNvPr>
          <p:cNvSpPr txBox="1"/>
          <p:nvPr/>
        </p:nvSpPr>
        <p:spPr>
          <a:xfrm>
            <a:off x="1647164" y="1966878"/>
            <a:ext cx="4441922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b="1" dirty="0">
                <a:solidFill>
                  <a:schemeClr val="bg1"/>
                </a:solidFill>
              </a:rPr>
              <a:t>Panoramica dei risultati</a:t>
            </a:r>
            <a:endParaRPr kumimoji="0" lang="it-IT" sz="3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7663A11-8965-2646-F3B7-266A050C9F78}"/>
              </a:ext>
            </a:extLst>
          </p:cNvPr>
          <p:cNvSpPr txBox="1"/>
          <p:nvPr/>
        </p:nvSpPr>
        <p:spPr>
          <a:xfrm>
            <a:off x="983157" y="2924533"/>
            <a:ext cx="11222046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Grafico che riassume i risultati sulla percentuale di accuratezza degli algoritmi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1300CAD-3D77-E444-2379-DD8E2BF365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597" y="2217954"/>
            <a:ext cx="766739" cy="766739"/>
          </a:xfrm>
          <a:prstGeom prst="rect">
            <a:avLst/>
          </a:prstGeom>
        </p:spPr>
      </p:pic>
      <p:graphicFrame>
        <p:nvGraphicFramePr>
          <p:cNvPr id="9" name="Grafico 8">
            <a:extLst>
              <a:ext uri="{FF2B5EF4-FFF2-40B4-BE49-F238E27FC236}">
                <a16:creationId xmlns:a16="http://schemas.microsoft.com/office/drawing/2014/main" id="{555D05BE-03CB-34A8-CB6C-D466C7F998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9793857"/>
              </p:ext>
            </p:extLst>
          </p:nvPr>
        </p:nvGraphicFramePr>
        <p:xfrm>
          <a:off x="1213945" y="3921887"/>
          <a:ext cx="11189675" cy="3844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5" name="Rettangolo">
            <a:extLst>
              <a:ext uri="{FF2B5EF4-FFF2-40B4-BE49-F238E27FC236}">
                <a16:creationId xmlns:a16="http://schemas.microsoft.com/office/drawing/2014/main" id="{78108CB4-5ECB-152F-3FCC-9B73BFE10EE1}"/>
              </a:ext>
            </a:extLst>
          </p:cNvPr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6" name="world-wide-web(1).png">
            <a:extLst>
              <a:ext uri="{FF2B5EF4-FFF2-40B4-BE49-F238E27FC236}">
                <a16:creationId xmlns:a16="http://schemas.microsoft.com/office/drawing/2014/main" id="{A3AE6C0B-C58F-CD90-16E7-42609C2A4C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4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email(1).png" descr="email(1).png">
            <a:extLst>
              <a:ext uri="{FF2B5EF4-FFF2-40B4-BE49-F238E27FC236}">
                <a16:creationId xmlns:a16="http://schemas.microsoft.com/office/drawing/2014/main" id="{8FFAFA25-30A3-6258-54EA-1FD031657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linkedin.png" descr="linkedin.png">
            <a:extLst>
              <a:ext uri="{FF2B5EF4-FFF2-40B4-BE49-F238E27FC236}">
                <a16:creationId xmlns:a16="http://schemas.microsoft.com/office/drawing/2014/main" id="{5491F0AF-D217-1D8B-23A3-1E26BCC5A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itolo Tesi…">
            <a:extLst>
              <a:ext uri="{FF2B5EF4-FFF2-40B4-BE49-F238E27FC236}">
                <a16:creationId xmlns:a16="http://schemas.microsoft.com/office/drawing/2014/main" id="{F9D43AC0-2B1B-CA68-F5A1-5EF8A7242D40}"/>
              </a:ext>
            </a:extLst>
          </p:cNvPr>
          <p:cNvSpPr txBox="1"/>
          <p:nvPr/>
        </p:nvSpPr>
        <p:spPr>
          <a:xfrm>
            <a:off x="7725133" y="8490319"/>
            <a:ext cx="4735016" cy="119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>
                <a:solidFill>
                  <a:schemeClr val="tx1"/>
                </a:solidFill>
              </a:rPr>
              <a:t>Comparazione algoritmi di Machine Learning per la classificazione di immagini</a:t>
            </a:r>
            <a:endParaRPr sz="1600" dirty="0">
              <a:solidFill>
                <a:schemeClr val="tx1"/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400" dirty="0">
                <a:solidFill>
                  <a:schemeClr val="tx1"/>
                </a:solidFill>
              </a:rPr>
              <a:t>Stefano Biddau</a:t>
            </a:r>
            <a:br>
              <a:rPr sz="1400" dirty="0">
                <a:solidFill>
                  <a:schemeClr val="tx1"/>
                </a:solidFill>
              </a:rPr>
            </a:br>
            <a:r>
              <a:rPr sz="1400" dirty="0" err="1">
                <a:solidFill>
                  <a:schemeClr val="tx1"/>
                </a:solidFill>
              </a:rPr>
              <a:t>Università</a:t>
            </a:r>
            <a:r>
              <a:rPr sz="1400" dirty="0">
                <a:solidFill>
                  <a:schemeClr val="tx1"/>
                </a:solidFill>
              </a:rPr>
              <a:t> </a:t>
            </a:r>
            <a:r>
              <a:rPr sz="1400" dirty="0" err="1">
                <a:solidFill>
                  <a:schemeClr val="tx1"/>
                </a:solidFill>
              </a:rPr>
              <a:t>degli</a:t>
            </a:r>
            <a:r>
              <a:rPr sz="1400" dirty="0">
                <a:solidFill>
                  <a:schemeClr val="tx1"/>
                </a:solidFill>
              </a:rPr>
              <a:t> </a:t>
            </a:r>
            <a:r>
              <a:rPr sz="1400" dirty="0" err="1">
                <a:solidFill>
                  <a:schemeClr val="tx1"/>
                </a:solidFill>
              </a:rPr>
              <a:t>Studi</a:t>
            </a:r>
            <a:r>
              <a:rPr sz="1400" dirty="0">
                <a:solidFill>
                  <a:schemeClr val="tx1"/>
                </a:solidFill>
              </a:rPr>
              <a:t> di Salerno</a:t>
            </a:r>
          </a:p>
        </p:txBody>
      </p:sp>
      <p:sp>
        <p:nvSpPr>
          <p:cNvPr id="11" name="email@studenti.unisa.it…">
            <a:extLst>
              <a:ext uri="{FF2B5EF4-FFF2-40B4-BE49-F238E27FC236}">
                <a16:creationId xmlns:a16="http://schemas.microsoft.com/office/drawing/2014/main" id="{3F780B91-C326-E22E-10F0-01BBA9B52D14}"/>
              </a:ext>
            </a:extLst>
          </p:cNvPr>
          <p:cNvSpPr txBox="1"/>
          <p:nvPr/>
        </p:nvSpPr>
        <p:spPr>
          <a:xfrm>
            <a:off x="983157" y="8529104"/>
            <a:ext cx="2976777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tx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s.biddau@studenti.unisa.it</a:t>
            </a:r>
            <a:endParaRPr dirty="0">
              <a:solidFill>
                <a:schemeClr val="tx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tx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stefanBid</a:t>
            </a:r>
            <a:endParaRPr dirty="0">
              <a:solidFill>
                <a:schemeClr val="tx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tx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@stefano-biddau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939F4F7-9D01-B33C-153B-5BEEB1A4140A}"/>
              </a:ext>
            </a:extLst>
          </p:cNvPr>
          <p:cNvSpPr txBox="1"/>
          <p:nvPr/>
        </p:nvSpPr>
        <p:spPr>
          <a:xfrm>
            <a:off x="2306435" y="3835185"/>
            <a:ext cx="330219" cy="7345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97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7557DA7-738D-D1D6-CB45-C51A71EACB6E}"/>
              </a:ext>
            </a:extLst>
          </p:cNvPr>
          <p:cNvSpPr txBox="1"/>
          <p:nvPr/>
        </p:nvSpPr>
        <p:spPr>
          <a:xfrm>
            <a:off x="2855877" y="4142240"/>
            <a:ext cx="330219" cy="7345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1600" b="1" dirty="0">
                <a:solidFill>
                  <a:schemeClr val="bg1"/>
                </a:solidFill>
              </a:rPr>
              <a:t>86</a:t>
            </a:r>
            <a:endParaRPr kumimoji="0" lang="it-IT" sz="1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E3E9C6E-A8DC-700D-3F39-C0E6F6782FB6}"/>
              </a:ext>
            </a:extLst>
          </p:cNvPr>
          <p:cNvSpPr txBox="1"/>
          <p:nvPr/>
        </p:nvSpPr>
        <p:spPr>
          <a:xfrm>
            <a:off x="4185668" y="4092610"/>
            <a:ext cx="330219" cy="7345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1600" b="1" dirty="0">
                <a:solidFill>
                  <a:schemeClr val="bg1"/>
                </a:solidFill>
              </a:rPr>
              <a:t>89</a:t>
            </a:r>
            <a:endParaRPr kumimoji="0" lang="it-IT" sz="1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7C5840C-D3DF-266B-8A40-1CF47CF4CF67}"/>
              </a:ext>
            </a:extLst>
          </p:cNvPr>
          <p:cNvSpPr txBox="1"/>
          <p:nvPr/>
        </p:nvSpPr>
        <p:spPr>
          <a:xfrm>
            <a:off x="4723078" y="4385823"/>
            <a:ext cx="330219" cy="7345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1600" b="1" dirty="0">
                <a:solidFill>
                  <a:schemeClr val="bg1"/>
                </a:solidFill>
              </a:rPr>
              <a:t>81</a:t>
            </a:r>
            <a:endParaRPr kumimoji="0" lang="it-IT" sz="1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5101F1D-0634-1304-DD47-7D23ED3CDF3A}"/>
              </a:ext>
            </a:extLst>
          </p:cNvPr>
          <p:cNvSpPr txBox="1"/>
          <p:nvPr/>
        </p:nvSpPr>
        <p:spPr>
          <a:xfrm>
            <a:off x="6052869" y="3892282"/>
            <a:ext cx="330219" cy="7345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96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3E56563-08A0-FDAB-2ACB-AE1FB7F8A952}"/>
              </a:ext>
            </a:extLst>
          </p:cNvPr>
          <p:cNvSpPr txBox="1"/>
          <p:nvPr/>
        </p:nvSpPr>
        <p:spPr>
          <a:xfrm>
            <a:off x="7938500" y="3853647"/>
            <a:ext cx="330219" cy="7345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98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7053130-2FC7-0CEE-A256-8F3F7665C1DB}"/>
              </a:ext>
            </a:extLst>
          </p:cNvPr>
          <p:cNvSpPr txBox="1"/>
          <p:nvPr/>
        </p:nvSpPr>
        <p:spPr>
          <a:xfrm>
            <a:off x="9799303" y="3884044"/>
            <a:ext cx="330219" cy="7345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97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4B75633-A0B5-81DB-6BC0-263CF4EA7320}"/>
              </a:ext>
            </a:extLst>
          </p:cNvPr>
          <p:cNvSpPr txBox="1"/>
          <p:nvPr/>
        </p:nvSpPr>
        <p:spPr>
          <a:xfrm>
            <a:off x="6583881" y="4202465"/>
            <a:ext cx="330219" cy="7345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1600" b="1" dirty="0">
                <a:solidFill>
                  <a:schemeClr val="bg1"/>
                </a:solidFill>
              </a:rPr>
              <a:t>8</a:t>
            </a:r>
            <a:r>
              <a:rPr kumimoji="0" lang="it-IT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7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BF53730-1C7F-9C6E-C324-B2803B5B8CEA}"/>
              </a:ext>
            </a:extLst>
          </p:cNvPr>
          <p:cNvSpPr txBox="1"/>
          <p:nvPr/>
        </p:nvSpPr>
        <p:spPr>
          <a:xfrm>
            <a:off x="8459915" y="4092202"/>
            <a:ext cx="330219" cy="7345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90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05A55ED-3EED-62EA-FFED-9ABABF0CE820}"/>
              </a:ext>
            </a:extLst>
          </p:cNvPr>
          <p:cNvSpPr txBox="1"/>
          <p:nvPr/>
        </p:nvSpPr>
        <p:spPr>
          <a:xfrm>
            <a:off x="10335949" y="4092202"/>
            <a:ext cx="330219" cy="7345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1600" b="1" dirty="0">
                <a:solidFill>
                  <a:schemeClr val="bg1"/>
                </a:solidFill>
              </a:rPr>
              <a:t>89</a:t>
            </a:r>
            <a:endParaRPr kumimoji="0" lang="it-IT" sz="1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5647963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0" name="Titolo Sezione"/>
          <p:cNvSpPr txBox="1"/>
          <p:nvPr/>
        </p:nvSpPr>
        <p:spPr>
          <a:xfrm>
            <a:off x="557064" y="397333"/>
            <a:ext cx="11609060" cy="67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/>
            </a:lvl1pPr>
          </a:lstStyle>
          <a:p>
            <a:r>
              <a:rPr lang="it-IT" dirty="0"/>
              <a:t>Conclusioni</a:t>
            </a:r>
            <a:endParaRPr dirty="0"/>
          </a:p>
        </p:txBody>
      </p:sp>
      <p:pic>
        <p:nvPicPr>
          <p:cNvPr id="298" name="black_text-removebg-preview.png" descr="black_text-removebg-pre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335" y="150768"/>
            <a:ext cx="2209801" cy="10619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40C061-6A00-1FF6-04DC-94B17734B00D}"/>
              </a:ext>
            </a:extLst>
          </p:cNvPr>
          <p:cNvSpPr txBox="1"/>
          <p:nvPr/>
        </p:nvSpPr>
        <p:spPr>
          <a:xfrm>
            <a:off x="1647164" y="1966878"/>
            <a:ext cx="5193729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b="1" dirty="0">
                <a:solidFill>
                  <a:schemeClr val="bg1"/>
                </a:solidFill>
              </a:rPr>
              <a:t>Dai risultati alle conclusioni</a:t>
            </a:r>
            <a:endParaRPr kumimoji="0" lang="it-IT" sz="3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0A988B7-5585-D1D9-5A35-8A0F50E4AEDA}"/>
              </a:ext>
            </a:extLst>
          </p:cNvPr>
          <p:cNvSpPr txBox="1"/>
          <p:nvPr/>
        </p:nvSpPr>
        <p:spPr>
          <a:xfrm>
            <a:off x="983157" y="2924533"/>
            <a:ext cx="11222046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400" dirty="0">
                <a:solidFill>
                  <a:schemeClr val="bg1"/>
                </a:solidFill>
              </a:rPr>
              <a:t>A conclusione di questo lavoro si può affermare che:</a:t>
            </a:r>
            <a:endParaRPr kumimoji="0" lang="it-IT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E90EE49-0ECE-5BCA-B578-E79064183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597" y="2217954"/>
            <a:ext cx="766739" cy="76673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038F5-476C-CD24-A643-AE7CF8BDBE4A}"/>
              </a:ext>
            </a:extLst>
          </p:cNvPr>
          <p:cNvSpPr txBox="1"/>
          <p:nvPr/>
        </p:nvSpPr>
        <p:spPr>
          <a:xfrm>
            <a:off x="1900075" y="3570316"/>
            <a:ext cx="9553657" cy="1177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 migliori algoritmi di I.A. per addestrare i modelli alla classificazione delle immagini sono: </a:t>
            </a:r>
            <a:endParaRPr kumimoji="0" lang="it-IT" sz="2600" b="1" i="0" u="sng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54E7AFC-8328-4CA8-4C65-A553E9789651}"/>
              </a:ext>
            </a:extLst>
          </p:cNvPr>
          <p:cNvSpPr txBox="1"/>
          <p:nvPr/>
        </p:nvSpPr>
        <p:spPr>
          <a:xfrm>
            <a:off x="1900074" y="6404436"/>
            <a:ext cx="9553653" cy="8730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it-IT" sz="2600" b="1" i="0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F-MNIST      </a:t>
            </a:r>
            <a:r>
              <a:rPr kumimoji="0" lang="it-IT" sz="2600" i="0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più difficile di </a:t>
            </a:r>
            <a:r>
              <a:rPr kumimoji="0" lang="it-IT" sz="2600" b="1" i="0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MNIST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BA5E987-E0F9-823E-2772-2E7863C948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7018" y="4078279"/>
            <a:ext cx="517446" cy="51744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81252C8-4EBE-872B-EAF2-72537AF10E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7018" y="6746424"/>
            <a:ext cx="517446" cy="51744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557DB35-450D-7371-B33C-A28054F009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8330" y="6858069"/>
            <a:ext cx="337937" cy="33793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D04FA3B-2A1F-350E-6CB7-D602A2F752BD}"/>
              </a:ext>
            </a:extLst>
          </p:cNvPr>
          <p:cNvSpPr txBox="1"/>
          <p:nvPr/>
        </p:nvSpPr>
        <p:spPr>
          <a:xfrm>
            <a:off x="2794352" y="4448357"/>
            <a:ext cx="1104470" cy="8730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600" b="1" dirty="0">
                <a:solidFill>
                  <a:schemeClr val="bg1"/>
                </a:solidFill>
              </a:rPr>
              <a:t>S.V.M.</a:t>
            </a:r>
            <a:endParaRPr kumimoji="0" lang="it-IT" sz="2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A3A795E-134F-1D95-F551-1FCB9B551B99}"/>
              </a:ext>
            </a:extLst>
          </p:cNvPr>
          <p:cNvSpPr txBox="1"/>
          <p:nvPr/>
        </p:nvSpPr>
        <p:spPr>
          <a:xfrm>
            <a:off x="2794352" y="5096329"/>
            <a:ext cx="3847207" cy="8730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6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Percettrone</a:t>
            </a:r>
            <a:r>
              <a:rPr kumimoji="0" lang="it-IT" sz="2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it-IT" sz="26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Multinastro</a:t>
            </a:r>
            <a:endParaRPr kumimoji="0" lang="it-IT" sz="2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504EA53-E953-8ED0-6508-251B65FF0D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5927" y="4877741"/>
            <a:ext cx="369284" cy="36928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AAA7F77-7D9A-4CC1-D504-8BC30CF02D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7910" y="5508665"/>
            <a:ext cx="399982" cy="39998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2BD3044-3749-B6B9-E903-4026AA3815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1316" y="6859466"/>
            <a:ext cx="337937" cy="337937"/>
          </a:xfrm>
          <a:prstGeom prst="rect">
            <a:avLst/>
          </a:prstGeom>
        </p:spPr>
      </p:pic>
      <p:pic>
        <p:nvPicPr>
          <p:cNvPr id="22" name="world-wide-web(1).png">
            <a:extLst>
              <a:ext uri="{FF2B5EF4-FFF2-40B4-BE49-F238E27FC236}">
                <a16:creationId xmlns:a16="http://schemas.microsoft.com/office/drawing/2014/main" id="{10206984-CE8A-8AED-0FFF-C1FEC43ABC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4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email(1).png" descr="email(1).png">
            <a:extLst>
              <a:ext uri="{FF2B5EF4-FFF2-40B4-BE49-F238E27FC236}">
                <a16:creationId xmlns:a16="http://schemas.microsoft.com/office/drawing/2014/main" id="{7F690E4D-0BC5-1DDD-FD3E-6306DC8D59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linkedin.png" descr="linkedin.png">
            <a:extLst>
              <a:ext uri="{FF2B5EF4-FFF2-40B4-BE49-F238E27FC236}">
                <a16:creationId xmlns:a16="http://schemas.microsoft.com/office/drawing/2014/main" id="{CFEB04FE-CE7C-BBA9-4C6E-53DDADB346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Titolo Tesi…">
            <a:extLst>
              <a:ext uri="{FF2B5EF4-FFF2-40B4-BE49-F238E27FC236}">
                <a16:creationId xmlns:a16="http://schemas.microsoft.com/office/drawing/2014/main" id="{9B660586-C162-9809-2A65-AFF0243FEA0E}"/>
              </a:ext>
            </a:extLst>
          </p:cNvPr>
          <p:cNvSpPr txBox="1"/>
          <p:nvPr/>
        </p:nvSpPr>
        <p:spPr>
          <a:xfrm>
            <a:off x="7725133" y="8490319"/>
            <a:ext cx="4735016" cy="119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>
                <a:solidFill>
                  <a:schemeClr val="tx1"/>
                </a:solidFill>
              </a:rPr>
              <a:t>Comparazione algoritmi di Machine Learning per la classificazione di immagini</a:t>
            </a:r>
            <a:endParaRPr sz="1600" dirty="0">
              <a:solidFill>
                <a:schemeClr val="tx1"/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400" dirty="0">
                <a:solidFill>
                  <a:schemeClr val="tx1"/>
                </a:solidFill>
              </a:rPr>
              <a:t>Stefano Biddau</a:t>
            </a:r>
            <a:br>
              <a:rPr sz="1400" dirty="0">
                <a:solidFill>
                  <a:schemeClr val="tx1"/>
                </a:solidFill>
              </a:rPr>
            </a:br>
            <a:r>
              <a:rPr sz="1400" dirty="0" err="1">
                <a:solidFill>
                  <a:schemeClr val="tx1"/>
                </a:solidFill>
              </a:rPr>
              <a:t>Università</a:t>
            </a:r>
            <a:r>
              <a:rPr sz="1400" dirty="0">
                <a:solidFill>
                  <a:schemeClr val="tx1"/>
                </a:solidFill>
              </a:rPr>
              <a:t> </a:t>
            </a:r>
            <a:r>
              <a:rPr sz="1400" dirty="0" err="1">
                <a:solidFill>
                  <a:schemeClr val="tx1"/>
                </a:solidFill>
              </a:rPr>
              <a:t>degli</a:t>
            </a:r>
            <a:r>
              <a:rPr sz="1400" dirty="0">
                <a:solidFill>
                  <a:schemeClr val="tx1"/>
                </a:solidFill>
              </a:rPr>
              <a:t> </a:t>
            </a:r>
            <a:r>
              <a:rPr sz="1400" dirty="0" err="1">
                <a:solidFill>
                  <a:schemeClr val="tx1"/>
                </a:solidFill>
              </a:rPr>
              <a:t>Studi</a:t>
            </a:r>
            <a:r>
              <a:rPr sz="1400" dirty="0">
                <a:solidFill>
                  <a:schemeClr val="tx1"/>
                </a:solidFill>
              </a:rPr>
              <a:t> di Salerno</a:t>
            </a:r>
          </a:p>
        </p:txBody>
      </p:sp>
      <p:sp>
        <p:nvSpPr>
          <p:cNvPr id="26" name="email@studenti.unisa.it…">
            <a:extLst>
              <a:ext uri="{FF2B5EF4-FFF2-40B4-BE49-F238E27FC236}">
                <a16:creationId xmlns:a16="http://schemas.microsoft.com/office/drawing/2014/main" id="{E5364CC4-69D7-A707-BDBA-170FF8EF4F20}"/>
              </a:ext>
            </a:extLst>
          </p:cNvPr>
          <p:cNvSpPr txBox="1"/>
          <p:nvPr/>
        </p:nvSpPr>
        <p:spPr>
          <a:xfrm>
            <a:off x="983157" y="8529104"/>
            <a:ext cx="2976777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tx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s.biddau@studenti.unisa.it</a:t>
            </a:r>
            <a:endParaRPr dirty="0">
              <a:solidFill>
                <a:schemeClr val="tx1"/>
              </a:solidFill>
              <a:hlinkClick r:id="rId1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stefanBid</a:t>
            </a:r>
            <a:endParaRPr dirty="0">
              <a:solidFill>
                <a:schemeClr val="tx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tx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@stefano-biddau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7" name="Titolo Sezione"/>
          <p:cNvSpPr txBox="1"/>
          <p:nvPr/>
        </p:nvSpPr>
        <p:spPr>
          <a:xfrm>
            <a:off x="557064" y="397333"/>
            <a:ext cx="11609060" cy="67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Sviluppi futuri</a:t>
            </a:r>
            <a:endParaRPr dirty="0"/>
          </a:p>
        </p:txBody>
      </p:sp>
      <p:pic>
        <p:nvPicPr>
          <p:cNvPr id="313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A879E42-3FD9-9D2B-0136-3060C4D01438}"/>
              </a:ext>
            </a:extLst>
          </p:cNvPr>
          <p:cNvSpPr txBox="1"/>
          <p:nvPr/>
        </p:nvSpPr>
        <p:spPr>
          <a:xfrm>
            <a:off x="1647164" y="1966878"/>
            <a:ext cx="5025415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b="1" dirty="0">
                <a:solidFill>
                  <a:schemeClr val="bg1"/>
                </a:solidFill>
              </a:rPr>
              <a:t>Dei possibili sviluppi futuri</a:t>
            </a:r>
            <a:endParaRPr kumimoji="0" lang="it-IT" sz="3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722630B-031B-B877-99AB-873BCE072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597" y="2217954"/>
            <a:ext cx="766739" cy="76673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CDB8C99-8492-985A-B988-41CCBBD743A7}"/>
              </a:ext>
            </a:extLst>
          </p:cNvPr>
          <p:cNvSpPr txBox="1"/>
          <p:nvPr/>
        </p:nvSpPr>
        <p:spPr>
          <a:xfrm>
            <a:off x="1521829" y="3736166"/>
            <a:ext cx="9344289" cy="1177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400" dirty="0">
                <a:solidFill>
                  <a:schemeClr val="bg1"/>
                </a:solidFill>
              </a:rPr>
              <a:t>Analisi degli iper-parametri più approfondita in modo da aumentare al di sopra del 90% l’accuratezza dei modelli</a:t>
            </a:r>
            <a:endParaRPr kumimoji="0" lang="it-IT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15B2240-A57F-C664-68D4-E8D66AFD336E}"/>
              </a:ext>
            </a:extLst>
          </p:cNvPr>
          <p:cNvSpPr txBox="1"/>
          <p:nvPr/>
        </p:nvSpPr>
        <p:spPr>
          <a:xfrm>
            <a:off x="1520611" y="5327499"/>
            <a:ext cx="9055950" cy="1177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Testare l’accuratezza delle reti neurali </a:t>
            </a:r>
            <a:r>
              <a:rPr kumimoji="0" lang="it-IT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convoluzionali</a:t>
            </a: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sui dataset MNIST e F-MNIST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95F9E6F-A62B-42CA-01A4-7C0481EC9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253" y="4210037"/>
            <a:ext cx="537688" cy="53768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72C3F7-D446-6380-FBAE-313BEE0E6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253" y="5799004"/>
            <a:ext cx="537688" cy="537688"/>
          </a:xfrm>
          <a:prstGeom prst="rect">
            <a:avLst/>
          </a:prstGeom>
        </p:spPr>
      </p:pic>
      <p:sp>
        <p:nvSpPr>
          <p:cNvPr id="9" name="Titolo Tesi…">
            <a:extLst>
              <a:ext uri="{FF2B5EF4-FFF2-40B4-BE49-F238E27FC236}">
                <a16:creationId xmlns:a16="http://schemas.microsoft.com/office/drawing/2014/main" id="{93DCB74F-CD4A-C538-A451-13D549F14C45}"/>
              </a:ext>
            </a:extLst>
          </p:cNvPr>
          <p:cNvSpPr txBox="1"/>
          <p:nvPr/>
        </p:nvSpPr>
        <p:spPr>
          <a:xfrm>
            <a:off x="7725133" y="8490319"/>
            <a:ext cx="4735016" cy="119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Comparazione algoritmi di Machine Learning per la classificazione di immagini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400" dirty="0"/>
              <a:t>Stefano Biddau</a:t>
            </a:r>
            <a:br>
              <a:rPr sz="1400" dirty="0"/>
            </a:br>
            <a:r>
              <a:rPr sz="1400" dirty="0" err="1"/>
              <a:t>Università</a:t>
            </a:r>
            <a:r>
              <a:rPr sz="1400" dirty="0"/>
              <a:t> </a:t>
            </a:r>
            <a:r>
              <a:rPr sz="1400" dirty="0" err="1"/>
              <a:t>degli</a:t>
            </a:r>
            <a:r>
              <a:rPr sz="1400" dirty="0"/>
              <a:t> </a:t>
            </a:r>
            <a:r>
              <a:rPr sz="1400" dirty="0" err="1"/>
              <a:t>Studi</a:t>
            </a:r>
            <a:r>
              <a:rPr sz="1400" dirty="0"/>
              <a:t> di Salerno</a:t>
            </a:r>
          </a:p>
        </p:txBody>
      </p:sp>
      <p:sp>
        <p:nvSpPr>
          <p:cNvPr id="10" name="email@studenti.unisa.it…">
            <a:extLst>
              <a:ext uri="{FF2B5EF4-FFF2-40B4-BE49-F238E27FC236}">
                <a16:creationId xmlns:a16="http://schemas.microsoft.com/office/drawing/2014/main" id="{D2259E2E-B42F-582A-16AF-CC6488E46956}"/>
              </a:ext>
            </a:extLst>
          </p:cNvPr>
          <p:cNvSpPr txBox="1"/>
          <p:nvPr/>
        </p:nvSpPr>
        <p:spPr>
          <a:xfrm>
            <a:off x="983157" y="8529104"/>
            <a:ext cx="2976777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s.biddau@studenti.unisa.it</a:t>
            </a:r>
            <a:endParaRPr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stefanBid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@stefano-biddau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1" name="world-wide-web.png">
            <a:extLst>
              <a:ext uri="{FF2B5EF4-FFF2-40B4-BE49-F238E27FC236}">
                <a16:creationId xmlns:a16="http://schemas.microsoft.com/office/drawing/2014/main" id="{7E1DBA2A-CAA5-6CE8-29D6-B64EC5A463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email.png" descr="email.png">
            <a:extLst>
              <a:ext uri="{FF2B5EF4-FFF2-40B4-BE49-F238E27FC236}">
                <a16:creationId xmlns:a16="http://schemas.microsoft.com/office/drawing/2014/main" id="{C423AD1B-DFB4-0D30-8194-E094F2A75E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linkedin(1).png" descr="linkedin(1).png">
            <a:extLst>
              <a:ext uri="{FF2B5EF4-FFF2-40B4-BE49-F238E27FC236}">
                <a16:creationId xmlns:a16="http://schemas.microsoft.com/office/drawing/2014/main" id="{F0DFFA52-8654-A5E0-1948-83C0C3CA3E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13857" y="14333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D9BF535-E92F-24BB-AFAD-4143E363BA4E}"/>
              </a:ext>
            </a:extLst>
          </p:cNvPr>
          <p:cNvSpPr txBox="1"/>
          <p:nvPr/>
        </p:nvSpPr>
        <p:spPr>
          <a:xfrm>
            <a:off x="781552" y="1972149"/>
            <a:ext cx="4145366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Campi di applicazione</a:t>
            </a:r>
          </a:p>
        </p:txBody>
      </p:sp>
      <p:pic>
        <p:nvPicPr>
          <p:cNvPr id="8" name="Immagine 7" descr="Immagine che contiene testo, edificio, persona, esterni&#10;&#10;Descrizione generata automaticamente">
            <a:extLst>
              <a:ext uri="{FF2B5EF4-FFF2-40B4-BE49-F238E27FC236}">
                <a16:creationId xmlns:a16="http://schemas.microsoft.com/office/drawing/2014/main" id="{538AD1C6-67B7-D36A-5AAE-6EFA772EF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116" y="2839204"/>
            <a:ext cx="6941232" cy="46289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629AD75-1AC0-2BDD-AFAB-B8756EE333E4}"/>
              </a:ext>
            </a:extLst>
          </p:cNvPr>
          <p:cNvSpPr txBox="1"/>
          <p:nvPr/>
        </p:nvSpPr>
        <p:spPr>
          <a:xfrm>
            <a:off x="1542054" y="3328421"/>
            <a:ext cx="3252493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Settore Automobilistico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39C8E58-1D92-13F5-2BA6-6E10E116B6CA}"/>
              </a:ext>
            </a:extLst>
          </p:cNvPr>
          <p:cNvSpPr txBox="1"/>
          <p:nvPr/>
        </p:nvSpPr>
        <p:spPr>
          <a:xfrm>
            <a:off x="1542054" y="4079192"/>
            <a:ext cx="2774799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Sviluppo Scientifico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990E172-29F2-E0A5-72EB-F1788E71BA8C}"/>
              </a:ext>
            </a:extLst>
          </p:cNvPr>
          <p:cNvSpPr txBox="1"/>
          <p:nvPr/>
        </p:nvSpPr>
        <p:spPr>
          <a:xfrm>
            <a:off x="1542054" y="4847884"/>
            <a:ext cx="3646832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Ambito Medico e sanitario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FBF7378-9717-4878-970E-D555A83D314E}"/>
              </a:ext>
            </a:extLst>
          </p:cNvPr>
          <p:cNvSpPr txBox="1"/>
          <p:nvPr/>
        </p:nvSpPr>
        <p:spPr>
          <a:xfrm>
            <a:off x="1542054" y="5675323"/>
            <a:ext cx="1455527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Sicurezza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624EBAA9-EF1C-3C93-F2F9-54711BD9D9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78" y="5982995"/>
            <a:ext cx="537688" cy="53768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DF061CA0-ADB8-98AA-7126-E7F862FBD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78" y="3636093"/>
            <a:ext cx="537688" cy="537688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AD745CB-EB20-BD67-CE7F-77F4D06A68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97" y="4384498"/>
            <a:ext cx="537688" cy="537688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391079EC-908F-AE76-D93F-6B1FE32693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78" y="5155556"/>
            <a:ext cx="537688" cy="537688"/>
          </a:xfrm>
          <a:prstGeom prst="rect">
            <a:avLst/>
          </a:prstGeom>
        </p:spPr>
      </p:pic>
      <p:sp>
        <p:nvSpPr>
          <p:cNvPr id="2" name="Titolo Tesi…">
            <a:extLst>
              <a:ext uri="{FF2B5EF4-FFF2-40B4-BE49-F238E27FC236}">
                <a16:creationId xmlns:a16="http://schemas.microsoft.com/office/drawing/2014/main" id="{6B976B54-95F2-5A53-9220-4D9AC181D4B2}"/>
              </a:ext>
            </a:extLst>
          </p:cNvPr>
          <p:cNvSpPr txBox="1"/>
          <p:nvPr/>
        </p:nvSpPr>
        <p:spPr>
          <a:xfrm>
            <a:off x="7725133" y="8490319"/>
            <a:ext cx="4735016" cy="119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Comparazione algoritmi di Machine Learning per la classificazione di immagini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400" dirty="0"/>
              <a:t>Stefano Biddau</a:t>
            </a:r>
            <a:br>
              <a:rPr sz="1400" dirty="0"/>
            </a:br>
            <a:r>
              <a:rPr sz="1400" dirty="0" err="1"/>
              <a:t>Università</a:t>
            </a:r>
            <a:r>
              <a:rPr sz="1400" dirty="0"/>
              <a:t> </a:t>
            </a:r>
            <a:r>
              <a:rPr sz="1400" dirty="0" err="1"/>
              <a:t>degli</a:t>
            </a:r>
            <a:r>
              <a:rPr sz="1400" dirty="0"/>
              <a:t> </a:t>
            </a:r>
            <a:r>
              <a:rPr sz="1400" dirty="0" err="1"/>
              <a:t>Studi</a:t>
            </a:r>
            <a:r>
              <a:rPr sz="1400" dirty="0"/>
              <a:t> di Salerno</a:t>
            </a:r>
          </a:p>
        </p:txBody>
      </p:sp>
      <p:sp>
        <p:nvSpPr>
          <p:cNvPr id="3" name="email@studenti.unisa.it…">
            <a:extLst>
              <a:ext uri="{FF2B5EF4-FFF2-40B4-BE49-F238E27FC236}">
                <a16:creationId xmlns:a16="http://schemas.microsoft.com/office/drawing/2014/main" id="{15C6E566-F07E-1C3C-3AA6-7C64AA83351B}"/>
              </a:ext>
            </a:extLst>
          </p:cNvPr>
          <p:cNvSpPr txBox="1"/>
          <p:nvPr/>
        </p:nvSpPr>
        <p:spPr>
          <a:xfrm>
            <a:off x="983157" y="8529104"/>
            <a:ext cx="2976777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s.biddau@studenti.unisa.it</a:t>
            </a:r>
            <a:endParaRPr dirty="0">
              <a:solidFill>
                <a:schemeClr val="bg1"/>
              </a:solidFill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stefanBid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@stefano-biddau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4" name="world-wide-web.png">
            <a:extLst>
              <a:ext uri="{FF2B5EF4-FFF2-40B4-BE49-F238E27FC236}">
                <a16:creationId xmlns:a16="http://schemas.microsoft.com/office/drawing/2014/main" id="{CABEFBD6-912A-FEEC-426B-0AB9AEDC36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email.png" descr="email.png">
            <a:extLst>
              <a:ext uri="{FF2B5EF4-FFF2-40B4-BE49-F238E27FC236}">
                <a16:creationId xmlns:a16="http://schemas.microsoft.com/office/drawing/2014/main" id="{5246F36D-B9F9-3AF7-554A-C3CC11AE13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inkedin(1).png" descr="linkedin(1).png">
            <a:extLst>
              <a:ext uri="{FF2B5EF4-FFF2-40B4-BE49-F238E27FC236}">
                <a16:creationId xmlns:a16="http://schemas.microsoft.com/office/drawing/2014/main" id="{68CD94D9-DDA7-0047-B1EE-61BB7B0D3C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4399152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ttangolo"/>
          <p:cNvSpPr/>
          <p:nvPr/>
        </p:nvSpPr>
        <p:spPr>
          <a:xfrm>
            <a:off x="8225201" y="0"/>
            <a:ext cx="4767545" cy="975360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2F2F2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7" name="Titolo tesi"/>
          <p:cNvSpPr txBox="1"/>
          <p:nvPr/>
        </p:nvSpPr>
        <p:spPr>
          <a:xfrm>
            <a:off x="8702566" y="834146"/>
            <a:ext cx="4102684" cy="1963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spc="-59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Comparazione algoritmi di Machine Learning per la classificazione di immagini</a:t>
            </a:r>
            <a:endParaRPr dirty="0"/>
          </a:p>
        </p:txBody>
      </p:sp>
      <p:sp>
        <p:nvSpPr>
          <p:cNvPr id="318" name="email@studenti.unisa.it…"/>
          <p:cNvSpPr txBox="1"/>
          <p:nvPr/>
        </p:nvSpPr>
        <p:spPr>
          <a:xfrm>
            <a:off x="9423308" y="8072381"/>
            <a:ext cx="2976777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s.biddau@studenti.unisa.it</a:t>
            </a:r>
            <a:endParaRPr lang="it-IT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stefanBid</a:t>
            </a:r>
            <a:endParaRPr lang="it-IT" dirty="0">
              <a:solidFill>
                <a:schemeClr val="bg1"/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@stefano-biddau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19" name="world-wide-web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90007" y="849162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email.png" descr="email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90007" y="8153452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Nome Cognome"/>
          <p:cNvSpPr txBox="1"/>
          <p:nvPr/>
        </p:nvSpPr>
        <p:spPr>
          <a:xfrm>
            <a:off x="9262318" y="7387512"/>
            <a:ext cx="3551395" cy="485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spc="-59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Stefano Biddau</a:t>
            </a:r>
            <a:endParaRPr dirty="0"/>
          </a:p>
        </p:txBody>
      </p:sp>
      <p:pic>
        <p:nvPicPr>
          <p:cNvPr id="322" name="c93f07229efd81d0f233e03f432d5458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8" r="14518"/>
          <a:stretch/>
        </p:blipFill>
        <p:spPr>
          <a:xfrm>
            <a:off x="5515599" y="7015266"/>
            <a:ext cx="2184952" cy="20397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2" y="1007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7"/>
                  <a:pt x="12359" y="0"/>
                  <a:pt x="9841" y="0"/>
                </a:cubicBezTo>
                <a:close/>
              </a:path>
            </a:pathLst>
          </a:custGeom>
          <a:ln w="25400">
            <a:solidFill>
              <a:srgbClr val="41D87B"/>
            </a:solidFill>
          </a:ln>
        </p:spPr>
      </p:pic>
      <p:sp>
        <p:nvSpPr>
          <p:cNvPr id="323" name="Questa tesi ha contribuito a piantare un albero in ________"/>
          <p:cNvSpPr txBox="1"/>
          <p:nvPr/>
        </p:nvSpPr>
        <p:spPr>
          <a:xfrm>
            <a:off x="318546" y="8326660"/>
            <a:ext cx="4767545" cy="8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rgbClr val="41D87B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Questa </a:t>
            </a:r>
            <a:r>
              <a:rPr dirty="0" err="1"/>
              <a:t>tesi</a:t>
            </a:r>
            <a:r>
              <a:rPr dirty="0"/>
              <a:t> ha </a:t>
            </a:r>
            <a:r>
              <a:rPr dirty="0" err="1"/>
              <a:t>contribuito</a:t>
            </a:r>
            <a:r>
              <a:rPr dirty="0"/>
              <a:t> a </a:t>
            </a:r>
            <a:r>
              <a:rPr dirty="0" err="1"/>
              <a:t>piantare</a:t>
            </a:r>
            <a:r>
              <a:rPr dirty="0"/>
              <a:t> un </a:t>
            </a:r>
            <a:r>
              <a:rPr dirty="0" err="1"/>
              <a:t>albero</a:t>
            </a:r>
            <a:r>
              <a:rPr dirty="0"/>
              <a:t> in </a:t>
            </a:r>
            <a:r>
              <a:rPr lang="it-IT" dirty="0"/>
              <a:t>Ghana</a:t>
            </a:r>
            <a:endParaRPr dirty="0"/>
          </a:p>
        </p:txBody>
      </p:sp>
      <p:sp>
        <p:nvSpPr>
          <p:cNvPr id="325" name="Grazie!"/>
          <p:cNvSpPr txBox="1"/>
          <p:nvPr/>
        </p:nvSpPr>
        <p:spPr>
          <a:xfrm>
            <a:off x="9353773" y="4876800"/>
            <a:ext cx="3402935" cy="85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5400" b="1" dirty="0" err="1"/>
              <a:t>Grazie</a:t>
            </a:r>
            <a:r>
              <a:rPr sz="5400" b="1" dirty="0"/>
              <a:t>!</a:t>
            </a:r>
          </a:p>
        </p:txBody>
      </p:sp>
      <p:pic>
        <p:nvPicPr>
          <p:cNvPr id="326" name="Immagine" descr="Immagin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412" y="7060419"/>
            <a:ext cx="2914661" cy="1143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Schermata 2022-06-20 alle 15.00.27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787" y="534805"/>
            <a:ext cx="3396227" cy="2540001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328" name="Schermata 2022-06-20 alle 15.00.36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0415" y="534805"/>
            <a:ext cx="3388033" cy="2540001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329" name="Schermata 2022-06-20 alle 15.00.54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642" y="3364065"/>
            <a:ext cx="3374517" cy="2538685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330" name="Schermata 2022-06-20 alle 15.00.47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3212" y="3363407"/>
            <a:ext cx="3389403" cy="2540001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331" name="linkedin(1).png" descr="linkedin(1)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77307" y="8829795"/>
            <a:ext cx="279401" cy="27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13857" y="8408999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13857" y="14333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D9BF535-E92F-24BB-AFAD-4143E363BA4E}"/>
              </a:ext>
            </a:extLst>
          </p:cNvPr>
          <p:cNvSpPr txBox="1"/>
          <p:nvPr/>
        </p:nvSpPr>
        <p:spPr>
          <a:xfrm>
            <a:off x="781552" y="1972149"/>
            <a:ext cx="4145366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Campi di applicazione</a:t>
            </a:r>
          </a:p>
        </p:txBody>
      </p:sp>
      <p:pic>
        <p:nvPicPr>
          <p:cNvPr id="8" name="Immagine 7" descr="Immagine che contiene testo, edificio, persona, esterni&#10;&#10;Descrizione generata automaticamente">
            <a:extLst>
              <a:ext uri="{FF2B5EF4-FFF2-40B4-BE49-F238E27FC236}">
                <a16:creationId xmlns:a16="http://schemas.microsoft.com/office/drawing/2014/main" id="{538AD1C6-67B7-D36A-5AAE-6EFA772EF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116" y="2839204"/>
            <a:ext cx="6941232" cy="46289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629AD75-1AC0-2BDD-AFAB-B8756EE333E4}"/>
              </a:ext>
            </a:extLst>
          </p:cNvPr>
          <p:cNvSpPr txBox="1"/>
          <p:nvPr/>
        </p:nvSpPr>
        <p:spPr>
          <a:xfrm>
            <a:off x="1542054" y="3328421"/>
            <a:ext cx="3252493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Settore Automobilistico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39C8E58-1D92-13F5-2BA6-6E10E116B6CA}"/>
              </a:ext>
            </a:extLst>
          </p:cNvPr>
          <p:cNvSpPr txBox="1"/>
          <p:nvPr/>
        </p:nvSpPr>
        <p:spPr>
          <a:xfrm>
            <a:off x="1542054" y="4079192"/>
            <a:ext cx="2774799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Sviluppo Scientifico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990E172-29F2-E0A5-72EB-F1788E71BA8C}"/>
              </a:ext>
            </a:extLst>
          </p:cNvPr>
          <p:cNvSpPr txBox="1"/>
          <p:nvPr/>
        </p:nvSpPr>
        <p:spPr>
          <a:xfrm>
            <a:off x="1542054" y="4847884"/>
            <a:ext cx="3646832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Ambito Medico e sanitario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FBF7378-9717-4878-970E-D555A83D314E}"/>
              </a:ext>
            </a:extLst>
          </p:cNvPr>
          <p:cNvSpPr txBox="1"/>
          <p:nvPr/>
        </p:nvSpPr>
        <p:spPr>
          <a:xfrm>
            <a:off x="1542054" y="5675323"/>
            <a:ext cx="1455527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Sicurezza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624EBAA9-EF1C-3C93-F2F9-54711BD9D9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78" y="5982995"/>
            <a:ext cx="537688" cy="53768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DF061CA0-ADB8-98AA-7126-E7F862FBD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78" y="3636093"/>
            <a:ext cx="537688" cy="537688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AD745CB-EB20-BD67-CE7F-77F4D06A68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97" y="4384498"/>
            <a:ext cx="537688" cy="537688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391079EC-908F-AE76-D93F-6B1FE32693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78" y="5155556"/>
            <a:ext cx="537688" cy="537688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D5D75FA9-04B6-B5D3-242E-E220A68E604B}"/>
              </a:ext>
            </a:extLst>
          </p:cNvPr>
          <p:cNvSpPr/>
          <p:nvPr/>
        </p:nvSpPr>
        <p:spPr>
          <a:xfrm>
            <a:off x="-3" y="1377675"/>
            <a:ext cx="13004803" cy="7031482"/>
          </a:xfrm>
          <a:prstGeom prst="rect">
            <a:avLst/>
          </a:prstGeom>
          <a:solidFill>
            <a:schemeClr val="bg2">
              <a:lumMod val="75000"/>
              <a:alpha val="86524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2E4D6F3-B54B-AE93-5F5D-1036C0A05506}"/>
              </a:ext>
            </a:extLst>
          </p:cNvPr>
          <p:cNvSpPr/>
          <p:nvPr/>
        </p:nvSpPr>
        <p:spPr>
          <a:xfrm>
            <a:off x="-1" y="4057994"/>
            <a:ext cx="13004801" cy="1612231"/>
          </a:xfrm>
          <a:prstGeom prst="rect">
            <a:avLst/>
          </a:prstGeom>
          <a:solidFill>
            <a:srgbClr val="FFC000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809C6B-CD31-B1A8-E90A-21F2C58EAD34}"/>
              </a:ext>
            </a:extLst>
          </p:cNvPr>
          <p:cNvSpPr txBox="1"/>
          <p:nvPr/>
        </p:nvSpPr>
        <p:spPr>
          <a:xfrm>
            <a:off x="4869224" y="3695483"/>
            <a:ext cx="3252493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Compromesso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75EA8C-468B-A418-AD7E-70D6CF902783}"/>
              </a:ext>
            </a:extLst>
          </p:cNvPr>
          <p:cNvSpPr txBox="1"/>
          <p:nvPr/>
        </p:nvSpPr>
        <p:spPr>
          <a:xfrm>
            <a:off x="1517535" y="4223444"/>
            <a:ext cx="9983580" cy="13439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Il riconoscimento delle immagini deve prevedere un </a:t>
            </a:r>
            <a:r>
              <a:rPr kumimoji="0" lang="it-IT" sz="3000" b="1" i="0" u="sng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margine di errore minimo</a:t>
            </a: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C12EC3D-A13C-4B49-AC0C-F692AAFC95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1" y="4355809"/>
            <a:ext cx="992886" cy="99288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106E303-44D2-7D2B-2F3D-A0817BA618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37" y="4350926"/>
            <a:ext cx="991982" cy="991982"/>
          </a:xfrm>
          <a:prstGeom prst="rect">
            <a:avLst/>
          </a:prstGeom>
        </p:spPr>
      </p:pic>
      <p:sp>
        <p:nvSpPr>
          <p:cNvPr id="7" name="Titolo Tesi…">
            <a:extLst>
              <a:ext uri="{FF2B5EF4-FFF2-40B4-BE49-F238E27FC236}">
                <a16:creationId xmlns:a16="http://schemas.microsoft.com/office/drawing/2014/main" id="{FFD92184-33EA-FA1E-E7C6-BF611303B17C}"/>
              </a:ext>
            </a:extLst>
          </p:cNvPr>
          <p:cNvSpPr txBox="1"/>
          <p:nvPr/>
        </p:nvSpPr>
        <p:spPr>
          <a:xfrm>
            <a:off x="7725133" y="8490319"/>
            <a:ext cx="4735016" cy="119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Comparazione algoritmi di Machine Learning per la classificazione di immagini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400" dirty="0"/>
              <a:t>Stefano Biddau</a:t>
            </a:r>
            <a:br>
              <a:rPr sz="1400" dirty="0"/>
            </a:br>
            <a:r>
              <a:rPr sz="1400" dirty="0" err="1"/>
              <a:t>Università</a:t>
            </a:r>
            <a:r>
              <a:rPr sz="1400" dirty="0"/>
              <a:t> </a:t>
            </a:r>
            <a:r>
              <a:rPr sz="1400" dirty="0" err="1"/>
              <a:t>degli</a:t>
            </a:r>
            <a:r>
              <a:rPr sz="1400" dirty="0"/>
              <a:t> </a:t>
            </a:r>
            <a:r>
              <a:rPr sz="1400" dirty="0" err="1"/>
              <a:t>Studi</a:t>
            </a:r>
            <a:r>
              <a:rPr sz="1400" dirty="0"/>
              <a:t> di Salerno</a:t>
            </a:r>
          </a:p>
        </p:txBody>
      </p:sp>
      <p:sp>
        <p:nvSpPr>
          <p:cNvPr id="11" name="email@studenti.unisa.it…">
            <a:extLst>
              <a:ext uri="{FF2B5EF4-FFF2-40B4-BE49-F238E27FC236}">
                <a16:creationId xmlns:a16="http://schemas.microsoft.com/office/drawing/2014/main" id="{56BD580C-ED6E-E52C-1C9F-F8BCE92E80FA}"/>
              </a:ext>
            </a:extLst>
          </p:cNvPr>
          <p:cNvSpPr txBox="1"/>
          <p:nvPr/>
        </p:nvSpPr>
        <p:spPr>
          <a:xfrm>
            <a:off x="983157" y="8529104"/>
            <a:ext cx="2976777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s.biddau@studenti.unisa.it</a:t>
            </a:r>
            <a:endParaRPr dirty="0">
              <a:solidFill>
                <a:schemeClr val="bg1"/>
              </a:solidFill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stefanBid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@stefano-biddau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2" name="world-wide-web.png">
            <a:extLst>
              <a:ext uri="{FF2B5EF4-FFF2-40B4-BE49-F238E27FC236}">
                <a16:creationId xmlns:a16="http://schemas.microsoft.com/office/drawing/2014/main" id="{7CC09D61-76AE-A983-3E76-326AAFA7EF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email.png" descr="email.png">
            <a:extLst>
              <a:ext uri="{FF2B5EF4-FFF2-40B4-BE49-F238E27FC236}">
                <a16:creationId xmlns:a16="http://schemas.microsoft.com/office/drawing/2014/main" id="{7F9E51F3-A8D1-2A7F-5053-35136328E7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linkedin(1).png" descr="linkedin(1).png">
            <a:extLst>
              <a:ext uri="{FF2B5EF4-FFF2-40B4-BE49-F238E27FC236}">
                <a16:creationId xmlns:a16="http://schemas.microsoft.com/office/drawing/2014/main" id="{2AA27C5E-E326-3D27-594A-0CDF6D6C4F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35258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41862" y="8381174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13857" y="14333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D9BF535-E92F-24BB-AFAD-4143E363BA4E}"/>
              </a:ext>
            </a:extLst>
          </p:cNvPr>
          <p:cNvSpPr txBox="1"/>
          <p:nvPr/>
        </p:nvSpPr>
        <p:spPr>
          <a:xfrm>
            <a:off x="1623094" y="1966878"/>
            <a:ext cx="4852290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Obiettivo di questo lavoro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629AD75-1AC0-2BDD-AFAB-B8756EE333E4}"/>
              </a:ext>
            </a:extLst>
          </p:cNvPr>
          <p:cNvSpPr txBox="1"/>
          <p:nvPr/>
        </p:nvSpPr>
        <p:spPr>
          <a:xfrm>
            <a:off x="983157" y="3540376"/>
            <a:ext cx="10968621" cy="1177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Comparare diversi algoritmi di I.A al fine </a:t>
            </a:r>
            <a:r>
              <a:rPr kumimoji="0" lang="it-IT" sz="2400" b="1" i="0" u="sng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realizzare dei modelli</a:t>
            </a:r>
            <a:r>
              <a:rPr kumimoji="0" lang="it-IT" sz="2400" i="0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di riconoscimento e classificazione delle immagini</a:t>
            </a: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che abbiano: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29BF47-6B2E-8802-92DA-5820FF39FBB6}"/>
              </a:ext>
            </a:extLst>
          </p:cNvPr>
          <p:cNvSpPr txBox="1"/>
          <p:nvPr/>
        </p:nvSpPr>
        <p:spPr>
          <a:xfrm>
            <a:off x="1900075" y="5015450"/>
            <a:ext cx="4797788" cy="8730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Tasso di accuratezza elevato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5AA079B-41DB-CC6E-9210-C087A99D6FE3}"/>
              </a:ext>
            </a:extLst>
          </p:cNvPr>
          <p:cNvSpPr txBox="1"/>
          <p:nvPr/>
        </p:nvSpPr>
        <p:spPr>
          <a:xfrm>
            <a:off x="1900075" y="6199452"/>
            <a:ext cx="4998163" cy="8730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Margine di errore molto basso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3F85183-49F9-8649-222C-0D3A9B29D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18" y="5371064"/>
            <a:ext cx="517446" cy="51744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44D39BF-9706-BB9F-22D9-D760E68E9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18" y="6541440"/>
            <a:ext cx="517446" cy="51744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F57A527-E738-80F1-975F-391A7A13C8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597" y="2217954"/>
            <a:ext cx="766739" cy="766739"/>
          </a:xfrm>
          <a:prstGeom prst="rect">
            <a:avLst/>
          </a:prstGeom>
        </p:spPr>
      </p:pic>
      <p:sp>
        <p:nvSpPr>
          <p:cNvPr id="13" name="Titolo Tesi…">
            <a:extLst>
              <a:ext uri="{FF2B5EF4-FFF2-40B4-BE49-F238E27FC236}">
                <a16:creationId xmlns:a16="http://schemas.microsoft.com/office/drawing/2014/main" id="{CD3C3A7D-612E-EC97-91C5-3D0E01D635A3}"/>
              </a:ext>
            </a:extLst>
          </p:cNvPr>
          <p:cNvSpPr txBox="1"/>
          <p:nvPr/>
        </p:nvSpPr>
        <p:spPr>
          <a:xfrm>
            <a:off x="7725133" y="8490319"/>
            <a:ext cx="4735016" cy="119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Comparazione algoritmi di Machine Learning per la classificazione di immagini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400" dirty="0"/>
              <a:t>Stefano Biddau</a:t>
            </a:r>
            <a:br>
              <a:rPr sz="1400" dirty="0"/>
            </a:br>
            <a:r>
              <a:rPr sz="1400" dirty="0" err="1"/>
              <a:t>Università</a:t>
            </a:r>
            <a:r>
              <a:rPr sz="1400" dirty="0"/>
              <a:t> </a:t>
            </a:r>
            <a:r>
              <a:rPr sz="1400" dirty="0" err="1"/>
              <a:t>degli</a:t>
            </a:r>
            <a:r>
              <a:rPr sz="1400" dirty="0"/>
              <a:t> </a:t>
            </a:r>
            <a:r>
              <a:rPr sz="1400" dirty="0" err="1"/>
              <a:t>Studi</a:t>
            </a:r>
            <a:r>
              <a:rPr sz="1400" dirty="0"/>
              <a:t> di Salerno</a:t>
            </a:r>
          </a:p>
        </p:txBody>
      </p:sp>
      <p:sp>
        <p:nvSpPr>
          <p:cNvPr id="14" name="email@studenti.unisa.it…">
            <a:extLst>
              <a:ext uri="{FF2B5EF4-FFF2-40B4-BE49-F238E27FC236}">
                <a16:creationId xmlns:a16="http://schemas.microsoft.com/office/drawing/2014/main" id="{8CBE295E-B76F-7117-123B-F95B4F594D26}"/>
              </a:ext>
            </a:extLst>
          </p:cNvPr>
          <p:cNvSpPr txBox="1"/>
          <p:nvPr/>
        </p:nvSpPr>
        <p:spPr>
          <a:xfrm>
            <a:off x="983157" y="8529104"/>
            <a:ext cx="2976777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s.biddau@studenti.unisa.it</a:t>
            </a:r>
            <a:endParaRPr dirty="0">
              <a:solidFill>
                <a:schemeClr val="bg1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stefanBid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@stefano-biddau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6" name="world-wide-web.png">
            <a:extLst>
              <a:ext uri="{FF2B5EF4-FFF2-40B4-BE49-F238E27FC236}">
                <a16:creationId xmlns:a16="http://schemas.microsoft.com/office/drawing/2014/main" id="{A6942FE1-99B2-61EB-4A77-FDA820D650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email.png" descr="email.png">
            <a:extLst>
              <a:ext uri="{FF2B5EF4-FFF2-40B4-BE49-F238E27FC236}">
                <a16:creationId xmlns:a16="http://schemas.microsoft.com/office/drawing/2014/main" id="{24CA832C-C523-F1B0-64F8-6496D46176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linkedin(1).png" descr="linkedin(1).png">
            <a:extLst>
              <a:ext uri="{FF2B5EF4-FFF2-40B4-BE49-F238E27FC236}">
                <a16:creationId xmlns:a16="http://schemas.microsoft.com/office/drawing/2014/main" id="{9BA20DDA-D750-9F47-45C3-3CC620B9CE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7110065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41862" y="8381174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13857" y="14333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D9BF535-E92F-24BB-AFAD-4143E363BA4E}"/>
              </a:ext>
            </a:extLst>
          </p:cNvPr>
          <p:cNvSpPr txBox="1"/>
          <p:nvPr/>
        </p:nvSpPr>
        <p:spPr>
          <a:xfrm>
            <a:off x="768852" y="1966878"/>
            <a:ext cx="5086329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Cos’è il Machine Learning?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629AD75-1AC0-2BDD-AFAB-B8756EE333E4}"/>
              </a:ext>
            </a:extLst>
          </p:cNvPr>
          <p:cNvSpPr txBox="1"/>
          <p:nvPr/>
        </p:nvSpPr>
        <p:spPr>
          <a:xfrm>
            <a:off x="983158" y="3609793"/>
            <a:ext cx="4960438" cy="19533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400" dirty="0">
                <a:solidFill>
                  <a:schemeClr val="bg1"/>
                </a:solidFill>
              </a:rPr>
              <a:t>Ramo dell’Intelligenza Artificiale che prevede la realizzazione di modelli intelligenti, che </a:t>
            </a:r>
            <a:r>
              <a:rPr lang="it-IT" sz="2800" b="1" u="sng" dirty="0">
                <a:solidFill>
                  <a:schemeClr val="bg1"/>
                </a:solidFill>
              </a:rPr>
              <a:t>apprendono dall’esperienza</a:t>
            </a:r>
            <a:r>
              <a:rPr lang="it-IT" sz="2400" dirty="0">
                <a:solidFill>
                  <a:schemeClr val="bg1"/>
                </a:solidFill>
              </a:rPr>
              <a:t>.</a:t>
            </a:r>
            <a:endParaRPr kumimoji="0" lang="it-IT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7C963D1-5793-D52C-0882-97A7886A3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71" y="2613655"/>
            <a:ext cx="5774093" cy="3945630"/>
          </a:xfrm>
          <a:prstGeom prst="rect">
            <a:avLst/>
          </a:prstGeom>
          <a:ln>
            <a:noFill/>
          </a:ln>
          <a:effectLst>
            <a:reflection stA="10000" endPos="25485" dist="50800" dir="5400000" sy="-100000" algn="bl" rotWithShape="0"/>
            <a:softEdge rad="112500"/>
          </a:effectLst>
        </p:spPr>
      </p:pic>
      <p:sp>
        <p:nvSpPr>
          <p:cNvPr id="2" name="Titolo Tesi…">
            <a:extLst>
              <a:ext uri="{FF2B5EF4-FFF2-40B4-BE49-F238E27FC236}">
                <a16:creationId xmlns:a16="http://schemas.microsoft.com/office/drawing/2014/main" id="{3A8EACD4-A044-3D76-E819-86A394E8315D}"/>
              </a:ext>
            </a:extLst>
          </p:cNvPr>
          <p:cNvSpPr txBox="1"/>
          <p:nvPr/>
        </p:nvSpPr>
        <p:spPr>
          <a:xfrm>
            <a:off x="7725133" y="8490319"/>
            <a:ext cx="4735016" cy="119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Comparazione algoritmi di Machine Learning per la classificazione di immagini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400" dirty="0"/>
              <a:t>Stefano Biddau</a:t>
            </a:r>
            <a:br>
              <a:rPr sz="1400" dirty="0"/>
            </a:br>
            <a:r>
              <a:rPr sz="1400" dirty="0" err="1"/>
              <a:t>Università</a:t>
            </a:r>
            <a:r>
              <a:rPr sz="1400" dirty="0"/>
              <a:t> </a:t>
            </a:r>
            <a:r>
              <a:rPr sz="1400" dirty="0" err="1"/>
              <a:t>degli</a:t>
            </a:r>
            <a:r>
              <a:rPr sz="1400" dirty="0"/>
              <a:t> </a:t>
            </a:r>
            <a:r>
              <a:rPr sz="1400" dirty="0" err="1"/>
              <a:t>Studi</a:t>
            </a:r>
            <a:r>
              <a:rPr sz="1400" dirty="0"/>
              <a:t> di Salerno</a:t>
            </a:r>
          </a:p>
        </p:txBody>
      </p:sp>
      <p:sp>
        <p:nvSpPr>
          <p:cNvPr id="3" name="email@studenti.unisa.it…">
            <a:extLst>
              <a:ext uri="{FF2B5EF4-FFF2-40B4-BE49-F238E27FC236}">
                <a16:creationId xmlns:a16="http://schemas.microsoft.com/office/drawing/2014/main" id="{824E5CD0-6CB0-B5E5-8167-F27F56925946}"/>
              </a:ext>
            </a:extLst>
          </p:cNvPr>
          <p:cNvSpPr txBox="1"/>
          <p:nvPr/>
        </p:nvSpPr>
        <p:spPr>
          <a:xfrm>
            <a:off x="983157" y="8529104"/>
            <a:ext cx="2976777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s.biddau@studenti.unisa.it</a:t>
            </a:r>
            <a:endParaRPr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stefanBid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@stefano-biddau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6" name="world-wide-web.png">
            <a:extLst>
              <a:ext uri="{FF2B5EF4-FFF2-40B4-BE49-F238E27FC236}">
                <a16:creationId xmlns:a16="http://schemas.microsoft.com/office/drawing/2014/main" id="{ECD61411-E32D-4A52-D64F-C7F1060EAB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email.png" descr="email.png">
            <a:extLst>
              <a:ext uri="{FF2B5EF4-FFF2-40B4-BE49-F238E27FC236}">
                <a16:creationId xmlns:a16="http://schemas.microsoft.com/office/drawing/2014/main" id="{BBA44481-E12C-C6BD-4BD0-54330D22D9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linkedin(1).png" descr="linkedin(1).png">
            <a:extLst>
              <a:ext uri="{FF2B5EF4-FFF2-40B4-BE49-F238E27FC236}">
                <a16:creationId xmlns:a16="http://schemas.microsoft.com/office/drawing/2014/main" id="{26DA1A64-13EA-6E6B-FE4F-91B84EA64A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3460159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41862" y="8381174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13857" y="14333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D9BF535-E92F-24BB-AFAD-4143E363BA4E}"/>
              </a:ext>
            </a:extLst>
          </p:cNvPr>
          <p:cNvSpPr txBox="1"/>
          <p:nvPr/>
        </p:nvSpPr>
        <p:spPr>
          <a:xfrm>
            <a:off x="768852" y="1966878"/>
            <a:ext cx="5406929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Come apprende un modello?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629AD75-1AC0-2BDD-AFAB-B8756EE333E4}"/>
              </a:ext>
            </a:extLst>
          </p:cNvPr>
          <p:cNvSpPr txBox="1"/>
          <p:nvPr/>
        </p:nvSpPr>
        <p:spPr>
          <a:xfrm>
            <a:off x="983157" y="2984693"/>
            <a:ext cx="6031249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400" dirty="0">
                <a:solidFill>
                  <a:schemeClr val="bg1"/>
                </a:solidFill>
              </a:rPr>
              <a:t>Attraverso due componenti fondamentali: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F7D1CCF-D1BF-2D77-8E0A-87C6A02A490F}"/>
              </a:ext>
            </a:extLst>
          </p:cNvPr>
          <p:cNvSpPr txBox="1"/>
          <p:nvPr/>
        </p:nvSpPr>
        <p:spPr>
          <a:xfrm>
            <a:off x="1728967" y="4043152"/>
            <a:ext cx="2317942" cy="9007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1) DATASET</a:t>
            </a:r>
            <a:r>
              <a:rPr kumimoji="0" lang="it-IT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B73EF6-DE37-C6F0-6520-56F3C3E8F3BD}"/>
              </a:ext>
            </a:extLst>
          </p:cNvPr>
          <p:cNvSpPr txBox="1"/>
          <p:nvPr/>
        </p:nvSpPr>
        <p:spPr>
          <a:xfrm>
            <a:off x="8604723" y="4043153"/>
            <a:ext cx="2636940" cy="9007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800" b="1" dirty="0">
                <a:solidFill>
                  <a:schemeClr val="bg1"/>
                </a:solidFill>
              </a:rPr>
              <a:t>2</a:t>
            </a:r>
            <a:r>
              <a:rPr kumimoji="0" lang="it-IT" sz="2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) ALGORITMI</a:t>
            </a:r>
            <a:r>
              <a:rPr kumimoji="0" lang="it-IT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</a:p>
        </p:txBody>
      </p:sp>
      <p:pic>
        <p:nvPicPr>
          <p:cNvPr id="6" name="Immagine 5" descr="Immagine che contiene testo, orologio, grafica vettoriale&#10;&#10;Descrizione generata automaticamente">
            <a:extLst>
              <a:ext uri="{FF2B5EF4-FFF2-40B4-BE49-F238E27FC236}">
                <a16:creationId xmlns:a16="http://schemas.microsoft.com/office/drawing/2014/main" id="{A63AC626-0F25-4D13-7FB8-BBE850B64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82" y="5069352"/>
            <a:ext cx="2325823" cy="232582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9595225-79AC-568F-BA8D-667A4A08D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47" y="5072122"/>
            <a:ext cx="2325823" cy="2325823"/>
          </a:xfrm>
          <a:prstGeom prst="rect">
            <a:avLst/>
          </a:prstGeom>
        </p:spPr>
      </p:pic>
      <p:sp>
        <p:nvSpPr>
          <p:cNvPr id="4" name="Titolo Tesi…">
            <a:extLst>
              <a:ext uri="{FF2B5EF4-FFF2-40B4-BE49-F238E27FC236}">
                <a16:creationId xmlns:a16="http://schemas.microsoft.com/office/drawing/2014/main" id="{39120063-5544-7275-9EAC-47168487BFED}"/>
              </a:ext>
            </a:extLst>
          </p:cNvPr>
          <p:cNvSpPr txBox="1"/>
          <p:nvPr/>
        </p:nvSpPr>
        <p:spPr>
          <a:xfrm>
            <a:off x="7725133" y="8490319"/>
            <a:ext cx="4735016" cy="119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Comparazione algoritmi di Machine Learning per la classificazione di immagini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400" dirty="0"/>
              <a:t>Stefano Biddau</a:t>
            </a:r>
            <a:br>
              <a:rPr sz="1400" dirty="0"/>
            </a:br>
            <a:r>
              <a:rPr sz="1400" dirty="0" err="1"/>
              <a:t>Università</a:t>
            </a:r>
            <a:r>
              <a:rPr sz="1400" dirty="0"/>
              <a:t> </a:t>
            </a:r>
            <a:r>
              <a:rPr sz="1400" dirty="0" err="1"/>
              <a:t>degli</a:t>
            </a:r>
            <a:r>
              <a:rPr sz="1400" dirty="0"/>
              <a:t> </a:t>
            </a:r>
            <a:r>
              <a:rPr sz="1400" dirty="0" err="1"/>
              <a:t>Studi</a:t>
            </a:r>
            <a:r>
              <a:rPr sz="1400" dirty="0"/>
              <a:t> di Salerno</a:t>
            </a:r>
          </a:p>
        </p:txBody>
      </p:sp>
      <p:sp>
        <p:nvSpPr>
          <p:cNvPr id="8" name="email@studenti.unisa.it…">
            <a:extLst>
              <a:ext uri="{FF2B5EF4-FFF2-40B4-BE49-F238E27FC236}">
                <a16:creationId xmlns:a16="http://schemas.microsoft.com/office/drawing/2014/main" id="{F8F41421-4B06-1A6C-6824-6BE7AC0D467E}"/>
              </a:ext>
            </a:extLst>
          </p:cNvPr>
          <p:cNvSpPr txBox="1"/>
          <p:nvPr/>
        </p:nvSpPr>
        <p:spPr>
          <a:xfrm>
            <a:off x="983157" y="8529104"/>
            <a:ext cx="2976777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s.biddau@studenti.unisa.it</a:t>
            </a:r>
            <a:endParaRPr dirty="0">
              <a:solidFill>
                <a:schemeClr val="bg1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stefanBid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@stefano-biddau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9" name="world-wide-web.png">
            <a:extLst>
              <a:ext uri="{FF2B5EF4-FFF2-40B4-BE49-F238E27FC236}">
                <a16:creationId xmlns:a16="http://schemas.microsoft.com/office/drawing/2014/main" id="{39ECD021-C6C6-8D39-C974-39C24507E0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email.png" descr="email.png">
            <a:extLst>
              <a:ext uri="{FF2B5EF4-FFF2-40B4-BE49-F238E27FC236}">
                <a16:creationId xmlns:a16="http://schemas.microsoft.com/office/drawing/2014/main" id="{54C78CE5-624B-7051-C17A-81853D2275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inkedin(1).png" descr="linkedin(1).png">
            <a:extLst>
              <a:ext uri="{FF2B5EF4-FFF2-40B4-BE49-F238E27FC236}">
                <a16:creationId xmlns:a16="http://schemas.microsoft.com/office/drawing/2014/main" id="{4A0450C5-AFD3-6C99-A542-B73ECBEB11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7422886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41862" y="8381174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13857" y="14333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D9BF535-E92F-24BB-AFAD-4143E363BA4E}"/>
              </a:ext>
            </a:extLst>
          </p:cNvPr>
          <p:cNvSpPr txBox="1"/>
          <p:nvPr/>
        </p:nvSpPr>
        <p:spPr>
          <a:xfrm>
            <a:off x="1647164" y="1966878"/>
            <a:ext cx="1300036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MNIST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629AD75-1AC0-2BDD-AFAB-B8756EE333E4}"/>
              </a:ext>
            </a:extLst>
          </p:cNvPr>
          <p:cNvSpPr txBox="1"/>
          <p:nvPr/>
        </p:nvSpPr>
        <p:spPr>
          <a:xfrm>
            <a:off x="983157" y="2926782"/>
            <a:ext cx="11222046" cy="1177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Dataset composto da </a:t>
            </a:r>
            <a:r>
              <a:rPr kumimoji="0" lang="it-IT" sz="2400" b="1" i="0" u="sng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70000 campioni</a:t>
            </a: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di immagini di cifre scritte a mano raggruppate in </a:t>
            </a:r>
            <a:r>
              <a:rPr kumimoji="0" lang="it-IT" sz="2400" b="1" i="0" u="sng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10 classi</a:t>
            </a: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una per ogni cifra (da 0 a 9).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B8491A4-F888-0119-DEEB-9511A444A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97" y="2217954"/>
            <a:ext cx="766739" cy="766739"/>
          </a:xfrm>
          <a:prstGeom prst="rect">
            <a:avLst/>
          </a:prstGeom>
        </p:spPr>
      </p:pic>
      <p:pic>
        <p:nvPicPr>
          <p:cNvPr id="8" name="Immagine 7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BB9D0A6E-425F-D5DD-00BE-AF1D0C209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80" y="4431573"/>
            <a:ext cx="3198159" cy="2949018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1A5D59AA-BD38-4722-DEAB-A586801729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331" y="4473362"/>
            <a:ext cx="3198161" cy="292772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2" name="Titolo Tesi…">
            <a:extLst>
              <a:ext uri="{FF2B5EF4-FFF2-40B4-BE49-F238E27FC236}">
                <a16:creationId xmlns:a16="http://schemas.microsoft.com/office/drawing/2014/main" id="{8551C3AD-D2ED-0A95-8114-E7A87B867B75}"/>
              </a:ext>
            </a:extLst>
          </p:cNvPr>
          <p:cNvSpPr txBox="1"/>
          <p:nvPr/>
        </p:nvSpPr>
        <p:spPr>
          <a:xfrm>
            <a:off x="7725133" y="8490319"/>
            <a:ext cx="4735016" cy="119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Comparazione algoritmi di Machine Learning per la classificazione di immagini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400" dirty="0"/>
              <a:t>Stefano Biddau</a:t>
            </a:r>
            <a:br>
              <a:rPr sz="1400" dirty="0"/>
            </a:br>
            <a:r>
              <a:rPr sz="1400" dirty="0" err="1"/>
              <a:t>Università</a:t>
            </a:r>
            <a:r>
              <a:rPr sz="1400" dirty="0"/>
              <a:t> </a:t>
            </a:r>
            <a:r>
              <a:rPr sz="1400" dirty="0" err="1"/>
              <a:t>degli</a:t>
            </a:r>
            <a:r>
              <a:rPr sz="1400" dirty="0"/>
              <a:t> </a:t>
            </a:r>
            <a:r>
              <a:rPr sz="1400" dirty="0" err="1"/>
              <a:t>Studi</a:t>
            </a:r>
            <a:r>
              <a:rPr sz="1400" dirty="0"/>
              <a:t> di Salerno</a:t>
            </a:r>
          </a:p>
        </p:txBody>
      </p:sp>
      <p:sp>
        <p:nvSpPr>
          <p:cNvPr id="3" name="email@studenti.unisa.it…">
            <a:extLst>
              <a:ext uri="{FF2B5EF4-FFF2-40B4-BE49-F238E27FC236}">
                <a16:creationId xmlns:a16="http://schemas.microsoft.com/office/drawing/2014/main" id="{DDCBCB15-0827-A42D-773F-6D7776E338D7}"/>
              </a:ext>
            </a:extLst>
          </p:cNvPr>
          <p:cNvSpPr txBox="1"/>
          <p:nvPr/>
        </p:nvSpPr>
        <p:spPr>
          <a:xfrm>
            <a:off x="983157" y="8529104"/>
            <a:ext cx="2976777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s.biddau@studenti.unisa.it</a:t>
            </a:r>
            <a:endParaRPr dirty="0">
              <a:solidFill>
                <a:schemeClr val="bg1"/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stefanBid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@stefano-biddau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6" name="world-wide-web.png">
            <a:extLst>
              <a:ext uri="{FF2B5EF4-FFF2-40B4-BE49-F238E27FC236}">
                <a16:creationId xmlns:a16="http://schemas.microsoft.com/office/drawing/2014/main" id="{DEB11DF8-E629-7E0F-C3AB-6161181EF1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email.png" descr="email.png">
            <a:extLst>
              <a:ext uri="{FF2B5EF4-FFF2-40B4-BE49-F238E27FC236}">
                <a16:creationId xmlns:a16="http://schemas.microsoft.com/office/drawing/2014/main" id="{5B50830E-256C-15F1-3F54-0E41EE6F7B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linkedin(1).png" descr="linkedin(1).png">
            <a:extLst>
              <a:ext uri="{FF2B5EF4-FFF2-40B4-BE49-F238E27FC236}">
                <a16:creationId xmlns:a16="http://schemas.microsoft.com/office/drawing/2014/main" id="{49F1B3DE-E806-7D26-68B7-5C6825469A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2144154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41862" y="8381174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2708A20-05CD-6755-35F6-2716B51514BB}"/>
              </a:ext>
            </a:extLst>
          </p:cNvPr>
          <p:cNvSpPr/>
          <p:nvPr/>
        </p:nvSpPr>
        <p:spPr>
          <a:xfrm>
            <a:off x="-2" y="1377675"/>
            <a:ext cx="13004802" cy="7002347"/>
          </a:xfrm>
          <a:prstGeom prst="rect">
            <a:avLst/>
          </a:prstGeom>
          <a:solidFill>
            <a:schemeClr val="bg2">
              <a:lumMod val="75000"/>
              <a:alpha val="86524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27" name="Rettangolo"/>
          <p:cNvSpPr/>
          <p:nvPr/>
        </p:nvSpPr>
        <p:spPr>
          <a:xfrm>
            <a:off x="-13857" y="14333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D9BF535-E92F-24BB-AFAD-4143E363BA4E}"/>
              </a:ext>
            </a:extLst>
          </p:cNvPr>
          <p:cNvSpPr txBox="1"/>
          <p:nvPr/>
        </p:nvSpPr>
        <p:spPr>
          <a:xfrm>
            <a:off x="1647164" y="1966878"/>
            <a:ext cx="1300036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MNIST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629AD75-1AC0-2BDD-AFAB-B8756EE333E4}"/>
              </a:ext>
            </a:extLst>
          </p:cNvPr>
          <p:cNvSpPr txBox="1"/>
          <p:nvPr/>
        </p:nvSpPr>
        <p:spPr>
          <a:xfrm>
            <a:off x="983157" y="2926782"/>
            <a:ext cx="11222046" cy="1177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Dataset composto da </a:t>
            </a:r>
            <a:r>
              <a:rPr kumimoji="0" lang="it-IT" sz="2400" b="1" i="0" u="sng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70000 campioni</a:t>
            </a: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di immagini di cifre scritte a mano raggruppate in </a:t>
            </a:r>
            <a:r>
              <a:rPr kumimoji="0" lang="it-IT" sz="2400" b="1" i="0" u="sng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10 classi</a:t>
            </a: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una per ogni cifra (da 0 a 9).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B8491A4-F888-0119-DEEB-9511A444A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97" y="2217954"/>
            <a:ext cx="766739" cy="766739"/>
          </a:xfrm>
          <a:prstGeom prst="rect">
            <a:avLst/>
          </a:prstGeom>
        </p:spPr>
      </p:pic>
      <p:pic>
        <p:nvPicPr>
          <p:cNvPr id="8" name="Immagine 7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BB9D0A6E-425F-D5DD-00BE-AF1D0C209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80" y="4431573"/>
            <a:ext cx="3198159" cy="2949018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1A5D59AA-BD38-4722-DEAB-A586801729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331" y="4473362"/>
            <a:ext cx="3198161" cy="292772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2F96D9C4-DFA4-D014-E6CA-494BA0652965}"/>
              </a:ext>
            </a:extLst>
          </p:cNvPr>
          <p:cNvSpPr/>
          <p:nvPr/>
        </p:nvSpPr>
        <p:spPr>
          <a:xfrm>
            <a:off x="14004" y="2194162"/>
            <a:ext cx="12976789" cy="182505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91C7BDF-B781-3C0A-02AB-83B0EDCB45BA}"/>
              </a:ext>
            </a:extLst>
          </p:cNvPr>
          <p:cNvSpPr txBox="1"/>
          <p:nvPr/>
        </p:nvSpPr>
        <p:spPr>
          <a:xfrm>
            <a:off x="3057851" y="2312714"/>
            <a:ext cx="7074569" cy="13439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Come appaiono i campioni all’interno del dataset MNIST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6173769-9FD2-63F2-2737-68EE3EA2F1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08" y="2431107"/>
            <a:ext cx="1177758" cy="117775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CD17B01-536A-64BD-CC94-01E9DA2239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65" y="2517630"/>
            <a:ext cx="1177758" cy="1177758"/>
          </a:xfrm>
          <a:prstGeom prst="rect">
            <a:avLst/>
          </a:prstGeom>
        </p:spPr>
      </p:pic>
      <p:sp>
        <p:nvSpPr>
          <p:cNvPr id="2" name="Titolo Tesi…">
            <a:extLst>
              <a:ext uri="{FF2B5EF4-FFF2-40B4-BE49-F238E27FC236}">
                <a16:creationId xmlns:a16="http://schemas.microsoft.com/office/drawing/2014/main" id="{062C1952-2492-1E5E-A4E0-0E5813A61653}"/>
              </a:ext>
            </a:extLst>
          </p:cNvPr>
          <p:cNvSpPr txBox="1"/>
          <p:nvPr/>
        </p:nvSpPr>
        <p:spPr>
          <a:xfrm>
            <a:off x="7725133" y="8490319"/>
            <a:ext cx="4735016" cy="119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600" dirty="0"/>
              <a:t>Comparazione algoritmi di Machine Learning per la classificazione di immagini</a:t>
            </a:r>
            <a:endParaRPr sz="1600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400" dirty="0"/>
              <a:t>Stefano Biddau</a:t>
            </a:r>
            <a:br>
              <a:rPr sz="1400" dirty="0"/>
            </a:br>
            <a:r>
              <a:rPr sz="1400" dirty="0" err="1"/>
              <a:t>Università</a:t>
            </a:r>
            <a:r>
              <a:rPr sz="1400" dirty="0"/>
              <a:t> </a:t>
            </a:r>
            <a:r>
              <a:rPr sz="1400" dirty="0" err="1"/>
              <a:t>degli</a:t>
            </a:r>
            <a:r>
              <a:rPr sz="1400" dirty="0"/>
              <a:t> </a:t>
            </a:r>
            <a:r>
              <a:rPr sz="1400" dirty="0" err="1"/>
              <a:t>Studi</a:t>
            </a:r>
            <a:r>
              <a:rPr sz="1400" dirty="0"/>
              <a:t> di Salerno</a:t>
            </a:r>
          </a:p>
        </p:txBody>
      </p:sp>
      <p:sp>
        <p:nvSpPr>
          <p:cNvPr id="3" name="email@studenti.unisa.it…">
            <a:extLst>
              <a:ext uri="{FF2B5EF4-FFF2-40B4-BE49-F238E27FC236}">
                <a16:creationId xmlns:a16="http://schemas.microsoft.com/office/drawing/2014/main" id="{593C6DC5-CC30-0BA5-23A5-E816AA77ABB1}"/>
              </a:ext>
            </a:extLst>
          </p:cNvPr>
          <p:cNvSpPr txBox="1"/>
          <p:nvPr/>
        </p:nvSpPr>
        <p:spPr>
          <a:xfrm>
            <a:off x="983157" y="8529104"/>
            <a:ext cx="2976777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s.biddau@studenti.unisa.it</a:t>
            </a:r>
            <a:endParaRPr dirty="0">
              <a:solidFill>
                <a:schemeClr val="bg1"/>
              </a:solidFill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stefanBid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@stefano-biddau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6" name="world-wide-web.png">
            <a:extLst>
              <a:ext uri="{FF2B5EF4-FFF2-40B4-BE49-F238E27FC236}">
                <a16:creationId xmlns:a16="http://schemas.microsoft.com/office/drawing/2014/main" id="{9743E2DB-4266-769D-A862-E8602027E5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85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email.png" descr="email.png">
            <a:extLst>
              <a:ext uri="{FF2B5EF4-FFF2-40B4-BE49-F238E27FC236}">
                <a16:creationId xmlns:a16="http://schemas.microsoft.com/office/drawing/2014/main" id="{53FF911B-0755-9662-5548-182D4A255E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linkedin(1).png" descr="linkedin(1).png">
            <a:extLst>
              <a:ext uri="{FF2B5EF4-FFF2-40B4-BE49-F238E27FC236}">
                <a16:creationId xmlns:a16="http://schemas.microsoft.com/office/drawing/2014/main" id="{32FAC150-DD57-10B1-141F-FD393218DAB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3301353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Gill Sans Light"/>
        <a:ea typeface="Gill Sans Light"/>
        <a:cs typeface="Gill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Gill Sans Light"/>
        <a:ea typeface="Gill Sans Light"/>
        <a:cs typeface="Gill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</TotalTime>
  <Words>1814</Words>
  <Application>Microsoft Macintosh PowerPoint</Application>
  <PresentationFormat>Personalizzato</PresentationFormat>
  <Paragraphs>341</Paragraphs>
  <Slides>30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6" baseType="lpstr">
      <vt:lpstr>Gill Sans Light</vt:lpstr>
      <vt:lpstr>Helvetica</vt:lpstr>
      <vt:lpstr>Helvetica Neue</vt:lpstr>
      <vt:lpstr>Helvetica Neue Medium</vt:lpstr>
      <vt:lpstr>Lucida Grande</vt:lpstr>
      <vt:lpstr>White</vt:lpstr>
      <vt:lpstr>Comparazione algoritmi di Machine Learning per la classificazione di immagini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Stefano Biddau</cp:lastModifiedBy>
  <cp:revision>17</cp:revision>
  <dcterms:modified xsi:type="dcterms:W3CDTF">2022-12-14T18:11:50Z</dcterms:modified>
</cp:coreProperties>
</file>